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61" r:id="rId2"/>
    <p:sldId id="369" r:id="rId3"/>
    <p:sldId id="370" r:id="rId4"/>
    <p:sldId id="371" r:id="rId5"/>
    <p:sldId id="372" r:id="rId6"/>
    <p:sldId id="373" r:id="rId7"/>
    <p:sldId id="374" r:id="rId8"/>
    <p:sldId id="375" r:id="rId9"/>
    <p:sldId id="376" r:id="rId10"/>
    <p:sldId id="377" r:id="rId11"/>
    <p:sldId id="378" r:id="rId12"/>
    <p:sldId id="379" r:id="rId13"/>
    <p:sldId id="380" r:id="rId14"/>
    <p:sldId id="381" r:id="rId15"/>
    <p:sldId id="382" r:id="rId16"/>
    <p:sldId id="383" r:id="rId17"/>
    <p:sldId id="384" r:id="rId18"/>
    <p:sldId id="385" r:id="rId19"/>
    <p:sldId id="386" r:id="rId20"/>
    <p:sldId id="387" r:id="rId21"/>
    <p:sldId id="388" r:id="rId22"/>
    <p:sldId id="389" r:id="rId23"/>
    <p:sldId id="390" r:id="rId24"/>
    <p:sldId id="391" r:id="rId25"/>
    <p:sldId id="392" r:id="rId26"/>
    <p:sldId id="393" r:id="rId27"/>
    <p:sldId id="394" r:id="rId28"/>
    <p:sldId id="395" r:id="rId29"/>
    <p:sldId id="396" r:id="rId30"/>
    <p:sldId id="397" r:id="rId31"/>
    <p:sldId id="398" r:id="rId32"/>
    <p:sldId id="399" r:id="rId33"/>
    <p:sldId id="409" r:id="rId34"/>
    <p:sldId id="401" r:id="rId35"/>
    <p:sldId id="402" r:id="rId36"/>
    <p:sldId id="403" r:id="rId37"/>
    <p:sldId id="405" r:id="rId38"/>
    <p:sldId id="406" r:id="rId39"/>
    <p:sldId id="407" r:id="rId40"/>
    <p:sldId id="408" r:id="rId41"/>
    <p:sldId id="400" r:id="rId42"/>
    <p:sldId id="410" r:id="rId43"/>
    <p:sldId id="411" r:id="rId44"/>
    <p:sldId id="412" r:id="rId45"/>
    <p:sldId id="413" r:id="rId46"/>
    <p:sldId id="414" r:id="rId47"/>
    <p:sldId id="418" r:id="rId48"/>
    <p:sldId id="415" r:id="rId49"/>
    <p:sldId id="416" r:id="rId50"/>
    <p:sldId id="417" r:id="rId51"/>
    <p:sldId id="419" r:id="rId52"/>
    <p:sldId id="420" r:id="rId53"/>
    <p:sldId id="421" r:id="rId54"/>
    <p:sldId id="422" r:id="rId55"/>
    <p:sldId id="423" r:id="rId56"/>
    <p:sldId id="424" r:id="rId57"/>
    <p:sldId id="425" r:id="rId58"/>
    <p:sldId id="426" r:id="rId59"/>
    <p:sldId id="427" r:id="rId60"/>
    <p:sldId id="428" r:id="rId61"/>
    <p:sldId id="429" r:id="rId62"/>
    <p:sldId id="430" r:id="rId63"/>
    <p:sldId id="431" r:id="rId64"/>
    <p:sldId id="432" r:id="rId65"/>
    <p:sldId id="433" r:id="rId6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896"/>
    <a:srgbClr val="717171"/>
    <a:srgbClr val="00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淡色スタイル 3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84223" autoAdjust="0"/>
  </p:normalViewPr>
  <p:slideViewPr>
    <p:cSldViewPr snapToGrid="0">
      <p:cViewPr varScale="1">
        <p:scale>
          <a:sx n="75" d="100"/>
          <a:sy n="75" d="100"/>
        </p:scale>
        <p:origin x="946" y="43"/>
      </p:cViewPr>
      <p:guideLst/>
    </p:cSldViewPr>
  </p:slideViewPr>
  <p:outlineViewPr>
    <p:cViewPr>
      <p:scale>
        <a:sx n="33" d="100"/>
        <a:sy n="33" d="100"/>
      </p:scale>
      <p:origin x="0" y="-41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885"/>
    </p:cViewPr>
  </p:sorterViewPr>
  <p:notesViewPr>
    <p:cSldViewPr snapToGrid="0">
      <p:cViewPr varScale="1">
        <p:scale>
          <a:sx n="62" d="100"/>
          <a:sy n="62" d="100"/>
        </p:scale>
        <p:origin x="3235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46BF6-F063-4D99-88B5-8385DFBB173B}" type="datetimeFigureOut">
              <a:rPr kumimoji="1" lang="ja-JP" altLang="en-US" smtClean="0"/>
              <a:t>2020/10/24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B0CC6-D512-41BA-8FC1-5ED0D8C46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2176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FE0CD-7344-45B4-BAB4-B514A3AC3614}" type="datetimeFigureOut">
              <a:rPr kumimoji="1" lang="ja-JP" altLang="en-US" smtClean="0"/>
              <a:t>2020/10/24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B16A5-B9CD-4BDE-B5FD-54503650EB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0445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4232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682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7770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784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5679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5096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1312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39346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937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7370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1596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722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638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8113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2592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80213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05502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51519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01865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96879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0539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8153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71378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17745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7657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28243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51880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1325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49566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852488" y="4703763"/>
            <a:ext cx="5240337" cy="4456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z="1600" b="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ja-JP" altLang="en-US" dirty="0" smtClean="0">
              <a:latin typeface="ＭＳ Ｐゴシック" panose="020B0600070205080204" pitchFamily="50" charset="-128"/>
              <a:ea typeface="ＭＳ Ｐ明朝" panose="02020600040205080304" pitchFamily="18" charset="-128"/>
            </a:endParaRPr>
          </a:p>
          <a:p>
            <a:endParaRPr lang="ja-JP" altLang="en-US" dirty="0" smtClean="0">
              <a:latin typeface="ＭＳ Ｐゴシック" panose="020B0600070205080204" pitchFamily="50" charset="-128"/>
              <a:ea typeface="ＭＳ Ｐ明朝" panose="02020600040205080304" pitchFamily="18" charset="-128"/>
            </a:endParaRPr>
          </a:p>
        </p:txBody>
      </p:sp>
      <p:sp>
        <p:nvSpPr>
          <p:cNvPr id="103428" name="スライド番号プレースホルダ 3"/>
          <p:cNvSpPr txBox="1">
            <a:spLocks noGrp="1"/>
          </p:cNvSpPr>
          <p:nvPr/>
        </p:nvSpPr>
        <p:spPr bwMode="auto">
          <a:xfrm>
            <a:off x="1393825" y="9407525"/>
            <a:ext cx="2933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3" tIns="45510" rIns="91023" bIns="45510" anchor="b"/>
          <a:lstStyle>
            <a:lvl1pPr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ＭＳ Ｐゴシック" panose="020B0600070205080204" pitchFamily="50" charset="-128"/>
                <a:ea typeface="ＭＳ Ｐ明朝" panose="02020600040205080304" pitchFamily="18" charset="-128"/>
              </a:defRPr>
            </a:lvl1pPr>
            <a:lvl2pPr marL="742950" indent="-285750"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ＭＳ Ｐゴシック" panose="020B0600070205080204" pitchFamily="50" charset="-128"/>
                <a:ea typeface="ＭＳ Ｐ明朝" panose="02020600040205080304" pitchFamily="18" charset="-128"/>
              </a:defRPr>
            </a:lvl2pPr>
            <a:lvl3pPr marL="1143000" indent="-228600"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ＭＳ Ｐゴシック" panose="020B0600070205080204" pitchFamily="50" charset="-128"/>
                <a:ea typeface="ＭＳ Ｐ明朝" panose="02020600040205080304" pitchFamily="18" charset="-128"/>
              </a:defRPr>
            </a:lvl3pPr>
            <a:lvl4pPr marL="1600200" indent="-228600"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ＭＳ Ｐゴシック" panose="020B0600070205080204" pitchFamily="50" charset="-128"/>
                <a:ea typeface="ＭＳ Ｐ明朝" panose="02020600040205080304" pitchFamily="18" charset="-128"/>
              </a:defRPr>
            </a:lvl4pPr>
            <a:lvl5pPr marL="2057400" indent="-228600"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ＭＳ Ｐゴシック" panose="020B0600070205080204" pitchFamily="50" charset="-128"/>
                <a:ea typeface="ＭＳ Ｐ明朝" panose="02020600040205080304" pitchFamily="18" charset="-128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panose="020B0600070205080204" pitchFamily="50" charset="-128"/>
                <a:ea typeface="ＭＳ Ｐ明朝" panose="02020600040205080304" pitchFamily="18" charset="-128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panose="020B0600070205080204" pitchFamily="50" charset="-128"/>
                <a:ea typeface="ＭＳ Ｐ明朝" panose="02020600040205080304" pitchFamily="18" charset="-128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panose="020B0600070205080204" pitchFamily="50" charset="-128"/>
                <a:ea typeface="ＭＳ Ｐ明朝" panose="02020600040205080304" pitchFamily="18" charset="-128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panose="020B0600070205080204" pitchFamily="50" charset="-128"/>
                <a:ea typeface="ＭＳ Ｐ明朝" panose="02020600040205080304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6A777BB-948E-4FEC-A926-129A7E525A65}" type="slidenum">
              <a:rPr kumimoji="0" lang="ja-JP" altLang="en-US">
                <a:ea typeface="ＭＳ Ｐゴシック" panose="020B0600070205080204" pitchFamily="50" charset="-128"/>
              </a:rPr>
              <a:pPr algn="r" eaLnBrk="1" hangingPunct="1">
                <a:spcBef>
                  <a:spcPct val="0"/>
                </a:spcBef>
              </a:pPr>
              <a:t>37</a:t>
            </a:fld>
            <a:endParaRPr kumimoji="0" lang="en-US" altLang="ja-JP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23231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781050" y="4703763"/>
            <a:ext cx="5311775" cy="4456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1600" b="1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44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ＭＳ Ｐゴシック" panose="020B0600070205080204" pitchFamily="50" charset="-128"/>
                <a:ea typeface="ＭＳ Ｐ明朝" panose="02020600040205080304" pitchFamily="18" charset="-128"/>
              </a:defRPr>
            </a:lvl1pPr>
            <a:lvl2pPr marL="741363" indent="-284163" defTabSz="9080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ＭＳ Ｐゴシック" panose="020B0600070205080204" pitchFamily="50" charset="-128"/>
                <a:ea typeface="ＭＳ Ｐ明朝" panose="02020600040205080304" pitchFamily="18" charset="-128"/>
              </a:defRPr>
            </a:lvl2pPr>
            <a:lvl3pPr marL="1141413" indent="-227013" defTabSz="9080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ＭＳ Ｐゴシック" panose="020B0600070205080204" pitchFamily="50" charset="-128"/>
                <a:ea typeface="ＭＳ Ｐ明朝" panose="02020600040205080304" pitchFamily="18" charset="-128"/>
              </a:defRPr>
            </a:lvl3pPr>
            <a:lvl4pPr marL="1598613" indent="-227013" defTabSz="9080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ＭＳ Ｐゴシック" panose="020B0600070205080204" pitchFamily="50" charset="-128"/>
                <a:ea typeface="ＭＳ Ｐ明朝" panose="02020600040205080304" pitchFamily="18" charset="-128"/>
              </a:defRPr>
            </a:lvl4pPr>
            <a:lvl5pPr marL="2055813" indent="-227013" defTabSz="9080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ＭＳ Ｐゴシック" panose="020B0600070205080204" pitchFamily="50" charset="-128"/>
                <a:ea typeface="ＭＳ Ｐ明朝" panose="02020600040205080304" pitchFamily="18" charset="-128"/>
              </a:defRPr>
            </a:lvl5pPr>
            <a:lvl6pPr marL="2513013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panose="020B0600070205080204" pitchFamily="50" charset="-128"/>
                <a:ea typeface="ＭＳ Ｐ明朝" panose="02020600040205080304" pitchFamily="18" charset="-128"/>
              </a:defRPr>
            </a:lvl6pPr>
            <a:lvl7pPr marL="2970213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panose="020B0600070205080204" pitchFamily="50" charset="-128"/>
                <a:ea typeface="ＭＳ Ｐ明朝" panose="02020600040205080304" pitchFamily="18" charset="-128"/>
              </a:defRPr>
            </a:lvl7pPr>
            <a:lvl8pPr marL="3427413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panose="020B0600070205080204" pitchFamily="50" charset="-128"/>
                <a:ea typeface="ＭＳ Ｐ明朝" panose="02020600040205080304" pitchFamily="18" charset="-128"/>
              </a:defRPr>
            </a:lvl8pPr>
            <a:lvl9pPr marL="3884613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panose="020B0600070205080204" pitchFamily="50" charset="-128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A56CDEB5-8C6D-4D83-B838-4733D2628615}" type="slidenum">
              <a:rPr kumimoji="0" lang="ja-JP" altLang="en-US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38</a:t>
            </a:fld>
            <a:endParaRPr kumimoji="0" lang="en-US" altLang="ja-JP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48494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8310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399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72211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86091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78206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44724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53499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53879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43923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07417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48966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25409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0971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35815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07490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85273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00176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41920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76027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74873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562298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1640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99711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524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796275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5180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58679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370357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621185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6863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6786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1827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16A5-B9CD-4BDE-B5FD-54503650EB6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1605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F0EE-A459-45DE-8ECE-A3B95FEC6292}" type="datetimeFigureOut">
              <a:rPr kumimoji="1" lang="ja-JP" altLang="en-US" smtClean="0"/>
              <a:t>2020/10/24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95EC-B8DA-47DB-84D9-0BCFDB6D0D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323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F0EE-A459-45DE-8ECE-A3B95FEC6292}" type="datetimeFigureOut">
              <a:rPr kumimoji="1" lang="ja-JP" altLang="en-US" smtClean="0"/>
              <a:t>2020/10/24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95EC-B8DA-47DB-84D9-0BCFDB6D0D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802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F0EE-A459-45DE-8ECE-A3B95FEC6292}" type="datetimeFigureOut">
              <a:rPr kumimoji="1" lang="ja-JP" altLang="en-US" smtClean="0"/>
              <a:t>2020/10/24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95EC-B8DA-47DB-84D9-0BCFDB6D0D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980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F0EE-A459-45DE-8ECE-A3B95FEC6292}" type="datetimeFigureOut">
              <a:rPr kumimoji="1" lang="ja-JP" altLang="en-US" smtClean="0"/>
              <a:t>2020/10/24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95EC-B8DA-47DB-84D9-0BCFDB6D0D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982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F0EE-A459-45DE-8ECE-A3B95FEC6292}" type="datetimeFigureOut">
              <a:rPr kumimoji="1" lang="ja-JP" altLang="en-US" smtClean="0"/>
              <a:t>2020/10/24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95EC-B8DA-47DB-84D9-0BCFDB6D0D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666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F0EE-A459-45DE-8ECE-A3B95FEC6292}" type="datetimeFigureOut">
              <a:rPr kumimoji="1" lang="ja-JP" altLang="en-US" smtClean="0"/>
              <a:t>2020/10/24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95EC-B8DA-47DB-84D9-0BCFDB6D0D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189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F0EE-A459-45DE-8ECE-A3B95FEC6292}" type="datetimeFigureOut">
              <a:rPr kumimoji="1" lang="ja-JP" altLang="en-US" smtClean="0"/>
              <a:t>2020/10/24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95EC-B8DA-47DB-84D9-0BCFDB6D0D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019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F0EE-A459-45DE-8ECE-A3B95FEC6292}" type="datetimeFigureOut">
              <a:rPr kumimoji="1" lang="ja-JP" altLang="en-US" smtClean="0"/>
              <a:t>2020/10/24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95EC-B8DA-47DB-84D9-0BCFDB6D0D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165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F0EE-A459-45DE-8ECE-A3B95FEC6292}" type="datetimeFigureOut">
              <a:rPr kumimoji="1" lang="ja-JP" altLang="en-US" smtClean="0"/>
              <a:t>2020/10/24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95EC-B8DA-47DB-84D9-0BCFDB6D0D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9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F0EE-A459-45DE-8ECE-A3B95FEC6292}" type="datetimeFigureOut">
              <a:rPr kumimoji="1" lang="ja-JP" altLang="en-US" smtClean="0"/>
              <a:t>2020/10/24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95EC-B8DA-47DB-84D9-0BCFDB6D0D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6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F0EE-A459-45DE-8ECE-A3B95FEC6292}" type="datetimeFigureOut">
              <a:rPr kumimoji="1" lang="ja-JP" altLang="en-US" smtClean="0"/>
              <a:t>2020/10/24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95EC-B8DA-47DB-84D9-0BCFDB6D0D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294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5F0EE-A459-45DE-8ECE-A3B95FEC6292}" type="datetimeFigureOut">
              <a:rPr kumimoji="1" lang="ja-JP" altLang="en-US" smtClean="0"/>
              <a:t>2020/10/24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995EC-B8DA-47DB-84D9-0BCFDB6D0D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979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261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 smtClean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42611" y="2744610"/>
            <a:ext cx="8330083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 dirty="0">
                <a:solidFill>
                  <a:schemeClr val="bg1"/>
                </a:solidFill>
              </a:rPr>
              <a:t>危険度</a:t>
            </a:r>
            <a:r>
              <a:rPr lang="ja-JP" altLang="en-US" sz="2600" dirty="0" smtClean="0">
                <a:solidFill>
                  <a:schemeClr val="bg1"/>
                </a:solidFill>
              </a:rPr>
              <a:t>判定票の作成</a:t>
            </a:r>
            <a:r>
              <a:rPr lang="ja-JP" altLang="en-US" sz="2600" dirty="0">
                <a:solidFill>
                  <a:schemeClr val="bg1"/>
                </a:solidFill>
              </a:rPr>
              <a:t>に</a:t>
            </a:r>
            <a:r>
              <a:rPr lang="ja-JP" altLang="en-US" sz="2600" dirty="0" smtClean="0">
                <a:solidFill>
                  <a:schemeClr val="bg1"/>
                </a:solidFill>
              </a:rPr>
              <a:t>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2655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9074" y="2223296"/>
            <a:ext cx="3514726" cy="1893916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 次に、手引き</a:t>
            </a:r>
            <a:r>
              <a:rPr lang="en-US" altLang="ja-JP" dirty="0" smtClean="0">
                <a:solidFill>
                  <a:schemeClr val="bg1"/>
                </a:solidFill>
                <a:latin typeface="+mn-ea"/>
              </a:rPr>
              <a:t>-14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の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様式－１と擁壁の調査・判定の手順を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併せてご覧下さい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0061" y="1330666"/>
            <a:ext cx="7946882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擁壁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　　　　　　</a:t>
            </a:r>
            <a:r>
              <a:rPr lang="ja-JP" altLang="en-US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手引</a:t>
            </a:r>
            <a:r>
              <a:rPr lang="en-US" altLang="ja-JP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-14</a:t>
            </a:r>
            <a:r>
              <a:rPr lang="ja-JP" altLang="en-US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ページ</a:t>
            </a:r>
            <a:endParaRPr lang="en-US" altLang="ja-JP" b="1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pic>
        <p:nvPicPr>
          <p:cNvPr id="9" name="Picture 7" descr="Y:\env\master\環境設計係\その他\社内会議用\★杉本部長\2014.04.02 全国宅地擁壁技術協会\添付書類\擁壁・のり面等被害状況調査・危険度判定票作成の手引き（旧）\修正\新しいフォルダー\擁壁・のり面等被害状況調査・危険度判定票作成の手引き_ページ_11（修正）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 t="4208" r="6203" b="6454"/>
          <a:stretch>
            <a:fillRect/>
          </a:stretch>
        </p:blipFill>
        <p:spPr bwMode="auto">
          <a:xfrm>
            <a:off x="6187125" y="2223296"/>
            <a:ext cx="3032367" cy="450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30397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9074" y="2223296"/>
            <a:ext cx="3514726" cy="2170915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配点表は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手引き</a:t>
            </a:r>
            <a:r>
              <a:rPr lang="en-US" altLang="ja-JP" dirty="0" smtClean="0">
                <a:solidFill>
                  <a:schemeClr val="bg1"/>
                </a:solidFill>
                <a:latin typeface="+mn-ea"/>
              </a:rPr>
              <a:t>-15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ページに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なります。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それ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は、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もう一度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、宅地擁壁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の変状を見てみましょう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0061" y="1330666"/>
            <a:ext cx="7946882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擁壁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　　　　　　</a:t>
            </a:r>
            <a:r>
              <a:rPr lang="ja-JP" altLang="en-US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手引</a:t>
            </a:r>
            <a:r>
              <a:rPr lang="en-US" altLang="ja-JP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-15</a:t>
            </a:r>
            <a:r>
              <a:rPr lang="ja-JP" altLang="en-US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ページ</a:t>
            </a:r>
            <a:endParaRPr lang="en-US" altLang="ja-JP" b="1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pic>
        <p:nvPicPr>
          <p:cNvPr id="10" name="Picture 6" descr="Y:\env\master\環境設計係\その他\社内会議用\★杉本部長\2014.04.02 全国宅地擁壁技術協会\添付書類\擁壁・のり面等被害状況調査・危険度判定票作成の手引き（旧）\修正\新しいフォルダー\擁壁・のり面等被害状況調査・危険度判定票作成の手引き_ページ_12（修正）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3" t="4318" r="5679" b="5769"/>
          <a:stretch>
            <a:fillRect/>
          </a:stretch>
        </p:blipFill>
        <p:spPr bwMode="auto">
          <a:xfrm>
            <a:off x="6523184" y="2223296"/>
            <a:ext cx="3020636" cy="44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23390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8896" y="2065960"/>
            <a:ext cx="3422337" cy="5494902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擁壁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の再整理です。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（宅地地盤に着目してきましたが、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次は擁壁に着目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します。）</a:t>
            </a:r>
            <a:endParaRPr lang="en-US" altLang="ja-JP" dirty="0" smtClean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擁壁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の種類は「空石積み擁壁」で　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高さ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は約１．８</a:t>
            </a:r>
            <a:r>
              <a:rPr lang="en-US" altLang="ja-JP" dirty="0">
                <a:solidFill>
                  <a:schemeClr val="bg1"/>
                </a:solidFill>
                <a:latin typeface="+mn-ea"/>
              </a:rPr>
              <a:t>m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でした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。また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、天端ぎりぎりに家屋が建っています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。変状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としては、「ハラミ」と「すべり」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が確認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できました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。その他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に、湧水等も確認されました。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これらをもとに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、調査票に記入していきます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94860" y="1357180"/>
            <a:ext cx="6946900" cy="909031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sz="2600" dirty="0" smtClean="0">
                <a:latin typeface="+mn-ea"/>
              </a:rPr>
              <a:t>擁壁の再整理です。</a:t>
            </a:r>
            <a:endParaRPr lang="en-US" altLang="ja-JP" sz="2600" dirty="0" smtClean="0">
              <a:latin typeface="+mn-ea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352" y="2116587"/>
            <a:ext cx="5339927" cy="459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テキスト ボックス 10"/>
          <p:cNvSpPr txBox="1">
            <a:spLocks noChangeArrowheads="1"/>
          </p:cNvSpPr>
          <p:nvPr/>
        </p:nvSpPr>
        <p:spPr bwMode="auto">
          <a:xfrm>
            <a:off x="5304198" y="4681977"/>
            <a:ext cx="1363817" cy="64633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擁壁は</a:t>
            </a:r>
            <a:endParaRPr lang="en-US" altLang="ja-JP" sz="1800" dirty="0">
              <a:solidFill>
                <a:srgbClr val="FFC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空石積み</a:t>
            </a:r>
          </a:p>
        </p:txBody>
      </p:sp>
      <p:cxnSp>
        <p:nvCxnSpPr>
          <p:cNvPr id="44" name="直線コネクタ 43"/>
          <p:cNvCxnSpPr/>
          <p:nvPr/>
        </p:nvCxnSpPr>
        <p:spPr>
          <a:xfrm>
            <a:off x="8698845" y="5077815"/>
            <a:ext cx="211742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8752709" y="6000673"/>
            <a:ext cx="211742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16"/>
          <p:cNvSpPr txBox="1">
            <a:spLocks noChangeArrowheads="1"/>
          </p:cNvSpPr>
          <p:nvPr/>
        </p:nvSpPr>
        <p:spPr bwMode="auto">
          <a:xfrm rot="16200000">
            <a:off x="10181589" y="4530730"/>
            <a:ext cx="2335275" cy="83099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擁壁高さ　</a:t>
            </a:r>
            <a:r>
              <a:rPr lang="en-US" altLang="ja-JP" sz="240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h=1.8</a:t>
            </a:r>
            <a:r>
              <a:rPr lang="ja-JP" altLang="en-US" sz="240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ｍ</a:t>
            </a:r>
            <a:endParaRPr lang="en-US" altLang="ja-JP" sz="2400">
              <a:solidFill>
                <a:srgbClr val="FFC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20"/>
          <p:cNvSpPr txBox="1">
            <a:spLocks noChangeArrowheads="1"/>
          </p:cNvSpPr>
          <p:nvPr/>
        </p:nvSpPr>
        <p:spPr bwMode="auto">
          <a:xfrm>
            <a:off x="8047697" y="2743738"/>
            <a:ext cx="4335737" cy="64633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家屋は</a:t>
            </a:r>
            <a:endParaRPr lang="en-US" altLang="ja-JP" sz="1800">
              <a:solidFill>
                <a:srgbClr val="FFC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擁壁背面に近接</a:t>
            </a:r>
          </a:p>
        </p:txBody>
      </p:sp>
      <p:sp>
        <p:nvSpPr>
          <p:cNvPr id="53" name="テキスト ボックス 27"/>
          <p:cNvSpPr txBox="1">
            <a:spLocks noChangeArrowheads="1"/>
          </p:cNvSpPr>
          <p:nvPr/>
        </p:nvSpPr>
        <p:spPr bwMode="auto">
          <a:xfrm>
            <a:off x="7761824" y="6060550"/>
            <a:ext cx="3467188" cy="64633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擁壁下湿潤状態</a:t>
            </a:r>
            <a:endParaRPr lang="en-US" altLang="ja-JP" sz="1800" dirty="0">
              <a:solidFill>
                <a:srgbClr val="FFC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擁壁面に</a:t>
            </a:r>
            <a:r>
              <a:rPr lang="ja-JP" altLang="en-US" sz="1800" dirty="0" smtClean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苔　湧水</a:t>
            </a:r>
            <a:r>
              <a:rPr lang="ja-JP" altLang="en-US" sz="1800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多い</a:t>
            </a:r>
          </a:p>
        </p:txBody>
      </p:sp>
      <p:sp>
        <p:nvSpPr>
          <p:cNvPr id="56" name="テキスト ボックス 33"/>
          <p:cNvSpPr txBox="1">
            <a:spLocks noChangeArrowheads="1"/>
          </p:cNvSpPr>
          <p:nvPr/>
        </p:nvSpPr>
        <p:spPr bwMode="auto">
          <a:xfrm>
            <a:off x="5166446" y="5636243"/>
            <a:ext cx="2536596" cy="92333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擁壁は</a:t>
            </a:r>
            <a:endParaRPr lang="en-US" altLang="ja-JP" sz="1800" dirty="0">
              <a:solidFill>
                <a:srgbClr val="FFC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はらんで</a:t>
            </a:r>
            <a:r>
              <a:rPr lang="ja-JP" altLang="en-US" sz="1800" dirty="0" smtClean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いる</a:t>
            </a:r>
            <a:endParaRPr lang="en-US" altLang="ja-JP" sz="1800" dirty="0" smtClean="0">
              <a:solidFill>
                <a:srgbClr val="FFC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dirty="0" smtClean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すべって</a:t>
            </a:r>
            <a:r>
              <a:rPr lang="ja-JP" altLang="en-US" sz="1800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いる</a:t>
            </a:r>
          </a:p>
        </p:txBody>
      </p:sp>
      <p:sp>
        <p:nvSpPr>
          <p:cNvPr id="58" name="二等辺三角形 57"/>
          <p:cNvSpPr/>
          <p:nvPr/>
        </p:nvSpPr>
        <p:spPr>
          <a:xfrm rot="3844281">
            <a:off x="6167493" y="5414188"/>
            <a:ext cx="275063" cy="23712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二等辺三角形 58"/>
          <p:cNvSpPr/>
          <p:nvPr/>
        </p:nvSpPr>
        <p:spPr>
          <a:xfrm rot="3844281">
            <a:off x="6415336" y="5313239"/>
            <a:ext cx="275063" cy="23712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二等辺三角形 59"/>
          <p:cNvSpPr/>
          <p:nvPr/>
        </p:nvSpPr>
        <p:spPr>
          <a:xfrm rot="3844281">
            <a:off x="6657667" y="5212290"/>
            <a:ext cx="275063" cy="23712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二等辺三角形 62"/>
          <p:cNvSpPr/>
          <p:nvPr/>
        </p:nvSpPr>
        <p:spPr>
          <a:xfrm rot="5400000">
            <a:off x="7692831" y="5907425"/>
            <a:ext cx="283861" cy="244709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二等辺三角形 63"/>
          <p:cNvSpPr/>
          <p:nvPr/>
        </p:nvSpPr>
        <p:spPr>
          <a:xfrm rot="12658443">
            <a:off x="7919135" y="3395132"/>
            <a:ext cx="298351" cy="25720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二等辺三角形 64"/>
          <p:cNvSpPr/>
          <p:nvPr/>
        </p:nvSpPr>
        <p:spPr>
          <a:xfrm rot="12658443">
            <a:off x="7771760" y="3643924"/>
            <a:ext cx="298351" cy="25720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二等辺三角形 65"/>
          <p:cNvSpPr/>
          <p:nvPr/>
        </p:nvSpPr>
        <p:spPr>
          <a:xfrm rot="12658443">
            <a:off x="7619848" y="3899063"/>
            <a:ext cx="298351" cy="25720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二等辺三角形 66"/>
          <p:cNvSpPr/>
          <p:nvPr/>
        </p:nvSpPr>
        <p:spPr>
          <a:xfrm rot="12658443">
            <a:off x="7467937" y="4159751"/>
            <a:ext cx="298351" cy="25720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二等辺三角形 67"/>
          <p:cNvSpPr/>
          <p:nvPr/>
        </p:nvSpPr>
        <p:spPr>
          <a:xfrm rot="12658443">
            <a:off x="7307956" y="4421373"/>
            <a:ext cx="298351" cy="25720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二等辺三角形 68"/>
          <p:cNvSpPr/>
          <p:nvPr/>
        </p:nvSpPr>
        <p:spPr>
          <a:xfrm rot="10800000">
            <a:off x="10608383" y="5775024"/>
            <a:ext cx="261752" cy="225649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二等辺三角形 69"/>
          <p:cNvSpPr/>
          <p:nvPr/>
        </p:nvSpPr>
        <p:spPr>
          <a:xfrm>
            <a:off x="10608383" y="5102659"/>
            <a:ext cx="261752" cy="225649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二等辺三角形 70"/>
          <p:cNvSpPr/>
          <p:nvPr/>
        </p:nvSpPr>
        <p:spPr>
          <a:xfrm rot="5400000">
            <a:off x="7534118" y="5633580"/>
            <a:ext cx="283861" cy="244709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233639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9074" y="2389868"/>
            <a:ext cx="3514726" cy="2170915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まず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、擁壁の基礎的条件である擁壁種類の特定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です。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この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擁壁は、「空石積み擁壁」でしたので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、該当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箇所にチェックを入れます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0061" y="1330666"/>
            <a:ext cx="7946882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表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３－６　擁壁の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種類　　　　　　　　　　　　　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判定マ</a:t>
            </a:r>
            <a:r>
              <a:rPr lang="en-US" altLang="ja-JP" b="1" dirty="0" smtClean="0">
                <a:solidFill>
                  <a:schemeClr val="bg1"/>
                </a:solidFill>
                <a:latin typeface="+mn-ea"/>
              </a:rPr>
              <a:t>-18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ページ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907" y="2389868"/>
            <a:ext cx="5343979" cy="400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150291" y="4630510"/>
            <a:ext cx="7713209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solidFill>
                  <a:schemeClr val="bg1"/>
                </a:solidFill>
                <a:latin typeface="+mn-ea"/>
              </a:rPr>
              <a:t>ここでは、</a:t>
            </a:r>
            <a:r>
              <a:rPr lang="ja-JP" altLang="en-US" sz="2400" b="1" dirty="0">
                <a:solidFill>
                  <a:srgbClr val="FFC000"/>
                </a:solidFill>
                <a:latin typeface="+mn-ea"/>
              </a:rPr>
              <a:t>空石積み擁壁</a:t>
            </a:r>
            <a:r>
              <a:rPr lang="ja-JP" altLang="en-US" sz="2400" dirty="0">
                <a:solidFill>
                  <a:schemeClr val="bg1"/>
                </a:solidFill>
                <a:latin typeface="+mn-ea"/>
              </a:rPr>
              <a:t>に該当します</a:t>
            </a:r>
            <a:endParaRPr lang="en-US" altLang="ja-JP" sz="24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510844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9074" y="2389868"/>
            <a:ext cx="3514726" cy="3001912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次は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、基礎点の項目です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en-US" altLang="ja-JP" dirty="0" smtClean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まず、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「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建物との位置関係」を特定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します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。この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現場では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、擁壁天端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ぎりぎり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に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建物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建っていますので、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影響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範囲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「ケース</a:t>
            </a:r>
            <a:r>
              <a:rPr lang="en-US" altLang="ja-JP" b="1" dirty="0">
                <a:solidFill>
                  <a:srgbClr val="FFC000"/>
                </a:solidFill>
                <a:latin typeface="+mn-ea"/>
              </a:rPr>
              <a:t>A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に該当するとします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0061" y="1330666"/>
            <a:ext cx="7946882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+mn-ea"/>
              </a:rPr>
              <a:t>図３</a:t>
            </a:r>
            <a:r>
              <a:rPr lang="en-US" altLang="ja-JP" dirty="0">
                <a:solidFill>
                  <a:schemeClr val="bg1"/>
                </a:solidFill>
                <a:latin typeface="+mn-ea"/>
              </a:rPr>
              <a:t>-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１　建物　道路との位置関係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　　　　　　　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判定マ</a:t>
            </a:r>
            <a:r>
              <a:rPr lang="en-US" altLang="ja-JP" b="1" dirty="0" smtClean="0">
                <a:solidFill>
                  <a:schemeClr val="bg1"/>
                </a:solidFill>
                <a:latin typeface="+mn-ea"/>
              </a:rPr>
              <a:t>-13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ページ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 rot="640948">
            <a:off x="7458041" y="3467032"/>
            <a:ext cx="360363" cy="1009650"/>
          </a:xfrm>
          <a:prstGeom prst="parallelogram">
            <a:avLst>
              <a:gd name="adj" fmla="val 25000"/>
            </a:avLst>
          </a:prstGeom>
          <a:solidFill>
            <a:srgbClr val="00C8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7656512" y="3469368"/>
            <a:ext cx="1763713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4343400" y="4405993"/>
            <a:ext cx="295275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V="1">
            <a:off x="5351462" y="2677206"/>
            <a:ext cx="0" cy="23050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V="1">
            <a:off x="8736012" y="2750231"/>
            <a:ext cx="0" cy="7191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>
            <a:off x="5351462" y="2821668"/>
            <a:ext cx="338455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>
            <a:off x="7583487" y="3182031"/>
            <a:ext cx="11525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>
            <a:off x="5351462" y="4837793"/>
            <a:ext cx="194468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 flipV="1">
            <a:off x="7296150" y="4477431"/>
            <a:ext cx="0" cy="4587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V="1">
            <a:off x="7583487" y="3109006"/>
            <a:ext cx="0" cy="29051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6178550" y="2389868"/>
            <a:ext cx="1800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sz="2000" b="1" dirty="0">
                <a:solidFill>
                  <a:srgbClr val="FFC000"/>
                </a:solidFill>
                <a:latin typeface="+mn-ea"/>
              </a:rPr>
              <a:t>影響範囲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5495925" y="4477431"/>
            <a:ext cx="1800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sz="2000">
                <a:latin typeface="+mn-ea"/>
              </a:rPr>
              <a:t>１．７Ｈ</a:t>
            </a: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 rot="16200000">
            <a:off x="8380412" y="3797981"/>
            <a:ext cx="1108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sz="2000">
                <a:latin typeface="+mn-ea"/>
              </a:rPr>
              <a:t>Ｈ</a:t>
            </a:r>
          </a:p>
        </p:txBody>
      </p:sp>
      <p:sp>
        <p:nvSpPr>
          <p:cNvPr id="26" name="Line 21"/>
          <p:cNvSpPr>
            <a:spLocks noChangeShapeType="1"/>
          </p:cNvSpPr>
          <p:nvPr/>
        </p:nvSpPr>
        <p:spPr bwMode="auto">
          <a:xfrm>
            <a:off x="7656512" y="4405993"/>
            <a:ext cx="1763713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7" name="Line 22"/>
          <p:cNvSpPr>
            <a:spLocks noChangeShapeType="1"/>
          </p:cNvSpPr>
          <p:nvPr/>
        </p:nvSpPr>
        <p:spPr bwMode="auto">
          <a:xfrm flipH="1">
            <a:off x="9167812" y="3469368"/>
            <a:ext cx="0" cy="9366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7296150" y="2821668"/>
            <a:ext cx="1800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sz="2000">
                <a:latin typeface="+mn-ea"/>
              </a:rPr>
              <a:t>１．０Ｈ</a:t>
            </a:r>
          </a:p>
        </p:txBody>
      </p:sp>
      <p:sp>
        <p:nvSpPr>
          <p:cNvPr id="29" name="Text Box 24"/>
          <p:cNvSpPr txBox="1">
            <a:spLocks noChangeArrowheads="1"/>
          </p:cNvSpPr>
          <p:nvPr/>
        </p:nvSpPr>
        <p:spPr bwMode="auto">
          <a:xfrm>
            <a:off x="5783262" y="3469368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sz="1800">
                <a:latin typeface="+mn-ea"/>
              </a:rPr>
              <a:t>重要度が高い</a:t>
            </a:r>
          </a:p>
        </p:txBody>
      </p:sp>
      <p:sp>
        <p:nvSpPr>
          <p:cNvPr id="31" name="テキスト ボックス 30"/>
          <p:cNvSpPr txBox="1">
            <a:spLocks noChangeArrowheads="1"/>
          </p:cNvSpPr>
          <p:nvPr/>
        </p:nvSpPr>
        <p:spPr bwMode="auto">
          <a:xfrm>
            <a:off x="9347993" y="2568061"/>
            <a:ext cx="2592388" cy="8318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b="1" dirty="0">
                <a:solidFill>
                  <a:srgbClr val="FFC000"/>
                </a:solidFill>
                <a:latin typeface="+mn-ea"/>
              </a:rPr>
              <a:t>建物</a:t>
            </a:r>
            <a:r>
              <a:rPr lang="ja-JP" altLang="en-US" sz="2400" b="1" dirty="0" smtClean="0">
                <a:solidFill>
                  <a:srgbClr val="FFC000"/>
                </a:solidFill>
                <a:latin typeface="+mn-ea"/>
              </a:rPr>
              <a:t>は</a:t>
            </a:r>
            <a:endParaRPr lang="en-US" altLang="ja-JP" sz="2400" b="1" dirty="0">
              <a:solidFill>
                <a:srgbClr val="FFC000"/>
              </a:solidFill>
              <a:latin typeface="+mn-ea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b="1" dirty="0">
                <a:solidFill>
                  <a:srgbClr val="FFC000"/>
                </a:solidFill>
                <a:latin typeface="+mn-ea"/>
              </a:rPr>
              <a:t>擁壁背面に近接</a:t>
            </a:r>
          </a:p>
        </p:txBody>
      </p:sp>
      <p:graphicFrame>
        <p:nvGraphicFramePr>
          <p:cNvPr id="32" name="表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035347"/>
              </p:ext>
            </p:extLst>
          </p:nvPr>
        </p:nvGraphicFramePr>
        <p:xfrm>
          <a:off x="4965700" y="5126718"/>
          <a:ext cx="5678487" cy="11128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909"/>
                <a:gridCol w="4789578"/>
              </a:tblGrid>
              <a:tr h="3709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latin typeface="+mn-ea"/>
                          <a:ea typeface="+mn-ea"/>
                        </a:rPr>
                        <a:t>ケース</a:t>
                      </a:r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 marL="91460" marR="91460" marT="45733" marB="4573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latin typeface="+mn-ea"/>
                          <a:ea typeface="+mn-ea"/>
                        </a:rPr>
                        <a:t>条　　件</a:t>
                      </a:r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 marL="91460" marR="91460" marT="45733" marB="45733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latin typeface="+mn-ea"/>
                          <a:ea typeface="+mn-ea"/>
                        </a:rPr>
                        <a:t>Ａ</a:t>
                      </a:r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 marL="91460" marR="91460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latin typeface="+mn-ea"/>
                          <a:ea typeface="+mn-ea"/>
                        </a:rPr>
                        <a:t>影響範囲に建物または道路が存在する</a:t>
                      </a:r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 marL="91460" marR="91460"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latin typeface="+mn-ea"/>
                          <a:ea typeface="+mn-ea"/>
                        </a:rPr>
                        <a:t>Ｂ</a:t>
                      </a:r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 marL="91460" marR="91460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>
                          <a:latin typeface="+mn-ea"/>
                          <a:ea typeface="+mn-ea"/>
                        </a:rPr>
                        <a:t>影響範囲に建物または道路が存在しない</a:t>
                      </a:r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 marL="91460" marR="91460" marT="45733" marB="45733"/>
                </a:tc>
              </a:tr>
            </a:tbl>
          </a:graphicData>
        </a:graphic>
      </p:graphicFrame>
      <p:sp>
        <p:nvSpPr>
          <p:cNvPr id="33" name="円/楕円 32"/>
          <p:cNvSpPr/>
          <p:nvPr/>
        </p:nvSpPr>
        <p:spPr>
          <a:xfrm>
            <a:off x="5181373" y="5454423"/>
            <a:ext cx="433388" cy="4318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2413442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9074" y="2389868"/>
            <a:ext cx="3514726" cy="4386907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よって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、基礎点項目の記入は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「</a:t>
            </a:r>
            <a:r>
              <a:rPr lang="en-US" altLang="ja-JP" b="1" dirty="0">
                <a:solidFill>
                  <a:srgbClr val="FFC000"/>
                </a:solidFill>
                <a:latin typeface="+mn-ea"/>
              </a:rPr>
              <a:t>A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の欄の着色部を埋めることになります。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様式－１の判定表では　基礎点上段の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（Ａ）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欄を使います。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基礎点の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配点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項目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は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　　「湧水」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　　「排水施設等」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　　「擁壁高さ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」</a:t>
            </a:r>
            <a:endParaRPr lang="en-US" altLang="ja-JP" dirty="0" smtClean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の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３項目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0061" y="1330666"/>
            <a:ext cx="7946882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表３－１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　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　　　　　　　　　　　　　　　　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判定マ</a:t>
            </a:r>
            <a:r>
              <a:rPr lang="en-US" altLang="ja-JP" b="1" dirty="0" smtClean="0">
                <a:solidFill>
                  <a:schemeClr val="bg1"/>
                </a:solidFill>
                <a:latin typeface="+mn-ea"/>
              </a:rPr>
              <a:t>-12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ページ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</p:txBody>
      </p:sp>
      <p:graphicFrame>
        <p:nvGraphicFramePr>
          <p:cNvPr id="10" name="Group 40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7103637"/>
              </p:ext>
            </p:extLst>
          </p:nvPr>
        </p:nvGraphicFramePr>
        <p:xfrm>
          <a:off x="4814361" y="2287762"/>
          <a:ext cx="6016504" cy="4354881"/>
        </p:xfrm>
        <a:graphic>
          <a:graphicData uri="http://schemas.openxmlformats.org/drawingml/2006/table">
            <a:tbl>
              <a:tblPr/>
              <a:tblGrid>
                <a:gridCol w="532999"/>
                <a:gridCol w="440890"/>
                <a:gridCol w="1375482"/>
                <a:gridCol w="1622332"/>
                <a:gridCol w="973890"/>
                <a:gridCol w="1070911"/>
              </a:tblGrid>
              <a:tr h="307006">
                <a:tc gridSpan="2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区分</a:t>
                      </a:r>
                    </a:p>
                  </a:txBody>
                  <a:tcPr marL="70742" marR="70742" marT="35361" marB="3536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項目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分類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Ａ</a:t>
                      </a: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Ｂ</a:t>
                      </a: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006">
                <a:tc rowSpan="11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基礎点</a:t>
                      </a:r>
                    </a:p>
                  </a:txBody>
                  <a:tcPr marL="70742" marR="70742" marT="35361" marB="3536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地盤条件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湧水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乾燥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kumimoji="1" lang="ja-JP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54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湿潤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0.2</a:t>
                      </a: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99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にじみ出し･流出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0.8</a:t>
                      </a: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60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8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構造諸元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排水施設等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Ⅲ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31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Ⅱ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0.2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31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Ⅰ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0.8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00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5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擁壁高さ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H</a:t>
                      </a: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≦</a:t>
                      </a: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1m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35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1m</a:t>
                      </a: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＜</a:t>
                      </a: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H</a:t>
                      </a: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≦</a:t>
                      </a: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3m</a:t>
                      </a:r>
                      <a:endParaRPr kumimoji="1" lang="ja-JP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42" marR="70742" marT="35361" marB="3536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0.2</a:t>
                      </a:r>
                      <a:endParaRPr kumimoji="1" lang="ja-JP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0.1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54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3m</a:t>
                      </a: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＜</a:t>
                      </a: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H</a:t>
                      </a: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≦</a:t>
                      </a: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</a:t>
                      </a:r>
                      <a:endParaRPr kumimoji="1" lang="ja-JP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42" marR="70742" marT="35361" marB="3536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0.2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09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</a:t>
                      </a: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＜</a:t>
                      </a: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H</a:t>
                      </a: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≦</a:t>
                      </a: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5m</a:t>
                      </a:r>
                      <a:endParaRPr kumimoji="1" lang="ja-JP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42" marR="70742" marT="35361" marB="3536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0.6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0.3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09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5m</a:t>
                      </a: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＜</a:t>
                      </a: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H</a:t>
                      </a:r>
                    </a:p>
                  </a:txBody>
                  <a:tcPr marL="70742" marR="70742" marT="35361" marB="3536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0.8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円/楕円 12"/>
          <p:cNvSpPr/>
          <p:nvPr/>
        </p:nvSpPr>
        <p:spPr>
          <a:xfrm>
            <a:off x="5845100" y="2682387"/>
            <a:ext cx="1170389" cy="884239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845100" y="3776547"/>
            <a:ext cx="1244406" cy="963411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5886704" y="5226586"/>
            <a:ext cx="1142142" cy="884239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3600115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9074" y="2389868"/>
            <a:ext cx="3514726" cy="2724913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まず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「湧水」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の項目です。　　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ここ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では、湧水が確認されている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ので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「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にじみ出し、流出」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に該当します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0061" y="1330666"/>
            <a:ext cx="7946882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+mn-ea"/>
              </a:rPr>
              <a:t>表３－７　湧水の状況分類　　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　　　　　　　　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判定マ</a:t>
            </a:r>
            <a:r>
              <a:rPr lang="en-US" altLang="ja-JP" b="1" dirty="0" smtClean="0">
                <a:solidFill>
                  <a:schemeClr val="bg1"/>
                </a:solidFill>
                <a:latin typeface="+mn-ea"/>
              </a:rPr>
              <a:t>-20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ページ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49" y="2287761"/>
            <a:ext cx="5817677" cy="436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テキスト ボックス 15"/>
          <p:cNvSpPr txBox="1">
            <a:spLocks noChangeArrowheads="1"/>
          </p:cNvSpPr>
          <p:nvPr/>
        </p:nvSpPr>
        <p:spPr bwMode="auto">
          <a:xfrm>
            <a:off x="9202377" y="5804928"/>
            <a:ext cx="2663825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dirty="0">
                <a:solidFill>
                  <a:srgbClr val="FFC000"/>
                </a:solidFill>
                <a:latin typeface="+mn-ea"/>
              </a:rPr>
              <a:t>擁壁下湿潤状態</a:t>
            </a:r>
            <a:endParaRPr lang="en-US" altLang="ja-JP" sz="1800" dirty="0">
              <a:solidFill>
                <a:srgbClr val="FFC000"/>
              </a:solidFill>
              <a:latin typeface="+mn-ea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dirty="0">
                <a:solidFill>
                  <a:srgbClr val="FFC000"/>
                </a:solidFill>
                <a:latin typeface="+mn-ea"/>
              </a:rPr>
              <a:t>擁壁面に苔</a:t>
            </a:r>
            <a:endParaRPr lang="en-US" altLang="ja-JP" sz="1800" dirty="0">
              <a:solidFill>
                <a:srgbClr val="FFC000"/>
              </a:solidFill>
              <a:latin typeface="+mn-ea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dirty="0">
                <a:solidFill>
                  <a:srgbClr val="FFC000"/>
                </a:solidFill>
                <a:latin typeface="+mn-ea"/>
              </a:rPr>
              <a:t>湧水多い</a:t>
            </a:r>
          </a:p>
        </p:txBody>
      </p:sp>
      <p:sp>
        <p:nvSpPr>
          <p:cNvPr id="8" name="円/楕円 7"/>
          <p:cNvSpPr/>
          <p:nvPr/>
        </p:nvSpPr>
        <p:spPr>
          <a:xfrm>
            <a:off x="7998167" y="5155976"/>
            <a:ext cx="1034142" cy="103414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二等辺三角形 25"/>
          <p:cNvSpPr/>
          <p:nvPr/>
        </p:nvSpPr>
        <p:spPr>
          <a:xfrm rot="5400000">
            <a:off x="8528531" y="5786058"/>
            <a:ext cx="283861" cy="244709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二等辺三角形 26"/>
          <p:cNvSpPr/>
          <p:nvPr/>
        </p:nvSpPr>
        <p:spPr>
          <a:xfrm rot="5400000">
            <a:off x="8319561" y="5550692"/>
            <a:ext cx="283861" cy="244709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二等辺三角形 27"/>
          <p:cNvSpPr/>
          <p:nvPr/>
        </p:nvSpPr>
        <p:spPr>
          <a:xfrm rot="5400000">
            <a:off x="8718682" y="6047458"/>
            <a:ext cx="283861" cy="244709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二等辺三角形 29"/>
          <p:cNvSpPr/>
          <p:nvPr/>
        </p:nvSpPr>
        <p:spPr>
          <a:xfrm rot="5400000">
            <a:off x="8373307" y="4377858"/>
            <a:ext cx="283861" cy="244709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二等辺三角形 30"/>
          <p:cNvSpPr/>
          <p:nvPr/>
        </p:nvSpPr>
        <p:spPr>
          <a:xfrm rot="5400000">
            <a:off x="8541684" y="4614493"/>
            <a:ext cx="283861" cy="244709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二等辺三角形 31"/>
          <p:cNvSpPr/>
          <p:nvPr/>
        </p:nvSpPr>
        <p:spPr>
          <a:xfrm rot="5400000">
            <a:off x="8747941" y="4827003"/>
            <a:ext cx="283861" cy="244709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二等辺三角形 32"/>
          <p:cNvSpPr/>
          <p:nvPr/>
        </p:nvSpPr>
        <p:spPr>
          <a:xfrm rot="5400000">
            <a:off x="8938092" y="5033621"/>
            <a:ext cx="283861" cy="244709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二等辺三角形 33"/>
          <p:cNvSpPr/>
          <p:nvPr/>
        </p:nvSpPr>
        <p:spPr>
          <a:xfrm rot="5400000">
            <a:off x="9128243" y="5255948"/>
            <a:ext cx="283861" cy="244709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二等辺三角形 35"/>
          <p:cNvSpPr/>
          <p:nvPr/>
        </p:nvSpPr>
        <p:spPr>
          <a:xfrm rot="5400000">
            <a:off x="9269210" y="5478275"/>
            <a:ext cx="283861" cy="244709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10469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21773" y="2487842"/>
            <a:ext cx="3812875" cy="2447914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そこ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「湧水」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の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欄は、Ａ列のにじみ出し、流出の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０</a:t>
            </a:r>
            <a:r>
              <a:rPr lang="en-US" altLang="ja-JP" dirty="0">
                <a:solidFill>
                  <a:schemeClr val="bg1"/>
                </a:solidFill>
                <a:latin typeface="+mn-ea"/>
              </a:rPr>
              <a:t>.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８をチェックします。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次は、「排水施設等」です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。　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0061" y="1330666"/>
            <a:ext cx="7946882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表３－１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　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　　　　　　　　　　　　　　　　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判定マ</a:t>
            </a:r>
            <a:r>
              <a:rPr lang="en-US" altLang="ja-JP" b="1" dirty="0" smtClean="0">
                <a:solidFill>
                  <a:schemeClr val="bg1"/>
                </a:solidFill>
                <a:latin typeface="+mn-ea"/>
              </a:rPr>
              <a:t>-12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ページ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</p:txBody>
      </p:sp>
      <p:graphicFrame>
        <p:nvGraphicFramePr>
          <p:cNvPr id="10" name="Group 40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6463796"/>
              </p:ext>
            </p:extLst>
          </p:nvPr>
        </p:nvGraphicFramePr>
        <p:xfrm>
          <a:off x="4814361" y="2287762"/>
          <a:ext cx="6016504" cy="4354881"/>
        </p:xfrm>
        <a:graphic>
          <a:graphicData uri="http://schemas.openxmlformats.org/drawingml/2006/table">
            <a:tbl>
              <a:tblPr/>
              <a:tblGrid>
                <a:gridCol w="532999"/>
                <a:gridCol w="440890"/>
                <a:gridCol w="1375482"/>
                <a:gridCol w="1622332"/>
                <a:gridCol w="973890"/>
                <a:gridCol w="1070911"/>
              </a:tblGrid>
              <a:tr h="307006">
                <a:tc gridSpan="2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区分</a:t>
                      </a:r>
                    </a:p>
                  </a:txBody>
                  <a:tcPr marL="70742" marR="70742" marT="35361" marB="3536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項目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分類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Ａ</a:t>
                      </a: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Ｂ</a:t>
                      </a: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006">
                <a:tc rowSpan="11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基礎点</a:t>
                      </a:r>
                    </a:p>
                  </a:txBody>
                  <a:tcPr marL="70742" marR="70742" marT="35361" marB="3536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地盤条件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湧水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乾燥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kumimoji="1" lang="ja-JP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54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湿潤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0.2</a:t>
                      </a: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99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にじみ出し･流出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0.8</a:t>
                      </a: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60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8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構造諸元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排水施設等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Ⅲ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31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Ⅱ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0.2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31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Ⅰ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0.8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00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5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擁壁高さ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H</a:t>
                      </a: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≦</a:t>
                      </a: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1m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35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1m</a:t>
                      </a: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＜</a:t>
                      </a: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H</a:t>
                      </a: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≦</a:t>
                      </a: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3m</a:t>
                      </a:r>
                      <a:endParaRPr kumimoji="1" lang="ja-JP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42" marR="70742" marT="35361" marB="3536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0.2</a:t>
                      </a:r>
                      <a:endParaRPr kumimoji="1" lang="ja-JP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0.1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54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3m</a:t>
                      </a: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＜</a:t>
                      </a: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H</a:t>
                      </a: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≦</a:t>
                      </a: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</a:t>
                      </a:r>
                      <a:endParaRPr kumimoji="1" lang="ja-JP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42" marR="70742" marT="35361" marB="3536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0.2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09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</a:t>
                      </a: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＜</a:t>
                      </a: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H</a:t>
                      </a: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≦</a:t>
                      </a: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5m</a:t>
                      </a:r>
                      <a:endParaRPr kumimoji="1" lang="ja-JP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42" marR="70742" marT="35361" marB="3536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0.6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0.3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09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5m</a:t>
                      </a: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＜</a:t>
                      </a: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H</a:t>
                      </a:r>
                    </a:p>
                  </a:txBody>
                  <a:tcPr marL="70742" marR="70742" marT="35361" marB="3536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0.8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円/楕円 12"/>
          <p:cNvSpPr/>
          <p:nvPr/>
        </p:nvSpPr>
        <p:spPr>
          <a:xfrm>
            <a:off x="5845100" y="2682387"/>
            <a:ext cx="1170389" cy="884239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0238626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2389868"/>
            <a:ext cx="3514726" cy="3832909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水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抜き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については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、空積み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擁壁でしたのでありませんでした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。また、擁壁天端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の排水施設も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、物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と擁壁が近接していた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ため排水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施設はありませんでした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en-US" altLang="ja-JP" dirty="0" smtClean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　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よって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、排水施設項目の分類は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「</a:t>
            </a:r>
            <a:r>
              <a:rPr lang="en-US" altLang="ja-JP" b="1" dirty="0">
                <a:solidFill>
                  <a:srgbClr val="FFC000"/>
                </a:solidFill>
                <a:latin typeface="+mn-ea"/>
              </a:rPr>
              <a:t>Ⅰ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に該当します。　　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0061" y="1330666"/>
            <a:ext cx="7946882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+mn-ea"/>
              </a:rPr>
              <a:t>表３－１０　排水施設の設置状況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分類表　　　　　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判定マ</a:t>
            </a:r>
            <a:r>
              <a:rPr lang="en-US" altLang="ja-JP" b="1" dirty="0" smtClean="0">
                <a:solidFill>
                  <a:schemeClr val="bg1"/>
                </a:solidFill>
                <a:latin typeface="+mn-ea"/>
              </a:rPr>
              <a:t>-22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ページ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49" y="2287761"/>
            <a:ext cx="5817677" cy="436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テキスト ボックス 15"/>
          <p:cNvSpPr txBox="1">
            <a:spLocks noChangeArrowheads="1"/>
          </p:cNvSpPr>
          <p:nvPr/>
        </p:nvSpPr>
        <p:spPr bwMode="auto">
          <a:xfrm>
            <a:off x="6647385" y="2882001"/>
            <a:ext cx="402061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ja-JP" altLang="en-US" sz="1800" dirty="0">
                <a:solidFill>
                  <a:srgbClr val="FFC000"/>
                </a:solidFill>
                <a:latin typeface="+mn-ea"/>
              </a:rPr>
              <a:t>水抜き穴も無く、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ja-JP" altLang="en-US" sz="1800" dirty="0">
                <a:solidFill>
                  <a:srgbClr val="FFC000"/>
                </a:solidFill>
                <a:latin typeface="+mn-ea"/>
              </a:rPr>
              <a:t>天端排水施設も</a:t>
            </a:r>
            <a:r>
              <a:rPr lang="ja-JP" altLang="en-US" sz="1800" dirty="0" smtClean="0">
                <a:solidFill>
                  <a:srgbClr val="FFC000"/>
                </a:solidFill>
                <a:latin typeface="+mn-ea"/>
              </a:rPr>
              <a:t>ありませんので</a:t>
            </a:r>
            <a:endParaRPr lang="en-US" altLang="ja-JP" sz="1800" dirty="0" smtClean="0">
              <a:solidFill>
                <a:srgbClr val="FFC000"/>
              </a:solidFill>
              <a:latin typeface="+mn-ea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ja-JP" altLang="en-US" sz="1800" dirty="0" smtClean="0">
                <a:solidFill>
                  <a:srgbClr val="FFC000"/>
                </a:solidFill>
                <a:latin typeface="+mn-ea"/>
              </a:rPr>
              <a:t>「</a:t>
            </a:r>
            <a:r>
              <a:rPr lang="en-US" altLang="ja-JP" sz="1800" dirty="0" smtClean="0">
                <a:solidFill>
                  <a:srgbClr val="FFC000"/>
                </a:solidFill>
                <a:latin typeface="+mn-ea"/>
              </a:rPr>
              <a:t>Ⅰ</a:t>
            </a:r>
            <a:r>
              <a:rPr lang="ja-JP" altLang="en-US" sz="1800" dirty="0" smtClean="0">
                <a:solidFill>
                  <a:srgbClr val="FFC000"/>
                </a:solidFill>
                <a:latin typeface="+mn-ea"/>
              </a:rPr>
              <a:t>」に</a:t>
            </a:r>
            <a:r>
              <a:rPr lang="ja-JP" altLang="en-US" sz="1800" dirty="0">
                <a:solidFill>
                  <a:srgbClr val="FFC000"/>
                </a:solidFill>
                <a:latin typeface="+mn-ea"/>
              </a:rPr>
              <a:t>該当</a:t>
            </a:r>
            <a:r>
              <a:rPr lang="ja-JP" altLang="en-US" sz="1800" dirty="0" smtClean="0">
                <a:solidFill>
                  <a:srgbClr val="FFC000"/>
                </a:solidFill>
                <a:latin typeface="+mn-ea"/>
              </a:rPr>
              <a:t>します</a:t>
            </a:r>
            <a:endParaRPr lang="ja-JP" altLang="en-US" sz="1800" dirty="0">
              <a:solidFill>
                <a:srgbClr val="FFC000"/>
              </a:solidFill>
              <a:latin typeface="+mn-ea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8894591" y="3514840"/>
            <a:ext cx="1989477" cy="198947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920523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21773" y="2487842"/>
            <a:ext cx="3812875" cy="1616918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「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排水施設等」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の項目は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、「０．８」点となります。　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0061" y="1330666"/>
            <a:ext cx="7946882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表３－１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　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　　　　　　　　　　　　　　　　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判定マ</a:t>
            </a:r>
            <a:r>
              <a:rPr lang="en-US" altLang="ja-JP" b="1" dirty="0" smtClean="0">
                <a:solidFill>
                  <a:schemeClr val="bg1"/>
                </a:solidFill>
                <a:latin typeface="+mn-ea"/>
              </a:rPr>
              <a:t>-12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ページ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</p:txBody>
      </p:sp>
      <p:graphicFrame>
        <p:nvGraphicFramePr>
          <p:cNvPr id="10" name="Group 40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9918450"/>
              </p:ext>
            </p:extLst>
          </p:nvPr>
        </p:nvGraphicFramePr>
        <p:xfrm>
          <a:off x="4814361" y="2287762"/>
          <a:ext cx="6016504" cy="4354881"/>
        </p:xfrm>
        <a:graphic>
          <a:graphicData uri="http://schemas.openxmlformats.org/drawingml/2006/table">
            <a:tbl>
              <a:tblPr/>
              <a:tblGrid>
                <a:gridCol w="532999"/>
                <a:gridCol w="440890"/>
                <a:gridCol w="1375482"/>
                <a:gridCol w="1622332"/>
                <a:gridCol w="973890"/>
                <a:gridCol w="1070911"/>
              </a:tblGrid>
              <a:tr h="307006">
                <a:tc gridSpan="2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区分</a:t>
                      </a:r>
                    </a:p>
                  </a:txBody>
                  <a:tcPr marL="70742" marR="70742" marT="35361" marB="3536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項目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分類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Ａ</a:t>
                      </a: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Ｂ</a:t>
                      </a: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006">
                <a:tc rowSpan="11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基礎点</a:t>
                      </a:r>
                    </a:p>
                  </a:txBody>
                  <a:tcPr marL="70742" marR="70742" marT="35361" marB="3536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地盤条件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湧水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乾燥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kumimoji="1" lang="ja-JP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54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湿潤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0.2</a:t>
                      </a: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99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にじみ出し･流出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0.8</a:t>
                      </a: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70742" marR="70742" marT="35361" marB="35361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60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8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構造諸元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排水施設等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Ⅲ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31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Ⅱ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0.2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31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Ⅰ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0.8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00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5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擁壁高さ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H</a:t>
                      </a:r>
                      <a:r>
                        <a:rPr kumimoji="1" lang="ja-JP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≦</a:t>
                      </a: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1m</a:t>
                      </a:r>
                    </a:p>
                  </a:txBody>
                  <a:tcPr marL="70742" marR="70742" marT="35361" marB="353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35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1m</a:t>
                      </a: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＜</a:t>
                      </a: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H</a:t>
                      </a: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≦</a:t>
                      </a: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3m</a:t>
                      </a:r>
                      <a:endParaRPr kumimoji="1" lang="ja-JP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42" marR="70742" marT="35361" marB="3536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0.2</a:t>
                      </a:r>
                      <a:endParaRPr kumimoji="1" lang="ja-JP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0.1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54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3m</a:t>
                      </a: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＜</a:t>
                      </a: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H</a:t>
                      </a: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≦</a:t>
                      </a: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</a:t>
                      </a:r>
                      <a:endParaRPr kumimoji="1" lang="ja-JP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42" marR="70742" marT="35361" marB="3536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0.2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09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</a:t>
                      </a: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＜</a:t>
                      </a: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H</a:t>
                      </a: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≦</a:t>
                      </a: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5m</a:t>
                      </a:r>
                      <a:endParaRPr kumimoji="1" lang="ja-JP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42" marR="70742" marT="35361" marB="3536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0.6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0.3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09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5m</a:t>
                      </a:r>
                      <a:r>
                        <a:rPr kumimoji="1" lang="ja-JP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＜</a:t>
                      </a:r>
                      <a:r>
                        <a:rPr kumimoji="1" lang="en-US" altLang="ja-JP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H</a:t>
                      </a:r>
                    </a:p>
                  </a:txBody>
                  <a:tcPr marL="70742" marR="70742" marT="35361" marB="3536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0.8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70742" marR="70742" marT="35361" marB="35361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円/楕円 10"/>
          <p:cNvSpPr/>
          <p:nvPr/>
        </p:nvSpPr>
        <p:spPr>
          <a:xfrm>
            <a:off x="5845099" y="3883247"/>
            <a:ext cx="1170389" cy="884239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716488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6063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2298557"/>
            <a:ext cx="3516988" cy="4386907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ここ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からは、実際の被災写真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を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見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ながら、危険度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判定票を作成してみます。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資料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の調査・判定の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手順等を参照しながら受講してください。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なお、共通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事項の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記入については、説明を省略しています。変状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項目の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チェック済の段階から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の説明となります。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まずは、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「宅地地盤」と「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擁壁」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です。</a:t>
            </a:r>
            <a:endParaRPr lang="en-US" altLang="ja-JP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94860" y="3240746"/>
            <a:ext cx="6946900" cy="1309141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sz="2600" dirty="0" smtClean="0">
                <a:latin typeface="+mn-ea"/>
              </a:rPr>
              <a:t>危険度判定票の作成をしてみます。</a:t>
            </a:r>
            <a:endParaRPr lang="en-US" altLang="ja-JP" sz="2600" dirty="0" smtClean="0">
              <a:latin typeface="+mn-ea"/>
            </a:endParaRPr>
          </a:p>
          <a:p>
            <a:pPr algn="just"/>
            <a:r>
              <a:rPr lang="ja-JP" altLang="en-US" sz="2600" dirty="0" smtClean="0">
                <a:latin typeface="+mn-ea"/>
              </a:rPr>
              <a:t>まずは、</a:t>
            </a:r>
            <a:r>
              <a:rPr lang="ja-JP" altLang="en-US" sz="2600" b="1" dirty="0" smtClean="0">
                <a:solidFill>
                  <a:srgbClr val="FFC000"/>
                </a:solidFill>
                <a:latin typeface="+mn-ea"/>
              </a:rPr>
              <a:t>「宅地地盤」「擁壁」</a:t>
            </a:r>
            <a:r>
              <a:rPr lang="ja-JP" altLang="en-US" sz="2600" dirty="0" smtClean="0">
                <a:latin typeface="+mn-ea"/>
              </a:rPr>
              <a:t>編です。</a:t>
            </a:r>
            <a:endParaRPr lang="en-US" altLang="ja-JP" sz="2600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5223697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2389868"/>
            <a:ext cx="3514726" cy="2724913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次は、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「擁壁高さ」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です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高さは「１．８ｍ」でした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ので「</a:t>
            </a:r>
            <a:r>
              <a:rPr lang="en-US" altLang="ja-JP" dirty="0">
                <a:solidFill>
                  <a:schemeClr val="bg1"/>
                </a:solidFill>
                <a:latin typeface="+mn-ea"/>
              </a:rPr>
              <a:t>1m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＜</a:t>
            </a:r>
            <a:r>
              <a:rPr lang="en-US" altLang="ja-JP" dirty="0">
                <a:solidFill>
                  <a:schemeClr val="bg1"/>
                </a:solidFill>
                <a:latin typeface="+mn-ea"/>
              </a:rPr>
              <a:t>H≦</a:t>
            </a:r>
            <a:r>
              <a:rPr lang="en-US" altLang="ja-JP" dirty="0" smtClean="0">
                <a:solidFill>
                  <a:schemeClr val="bg1"/>
                </a:solidFill>
                <a:latin typeface="+mn-ea"/>
              </a:rPr>
              <a:t>3m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に該当します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　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0061" y="1330666"/>
            <a:ext cx="7946882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+mn-ea"/>
              </a:rPr>
              <a:t>表３－１３　擁壁の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高さ　　　　　　　　　　　　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判定マ</a:t>
            </a:r>
            <a:r>
              <a:rPr lang="en-US" altLang="ja-JP" b="1" dirty="0" smtClean="0">
                <a:solidFill>
                  <a:schemeClr val="bg1"/>
                </a:solidFill>
                <a:latin typeface="+mn-ea"/>
              </a:rPr>
              <a:t>-22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ページ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49" y="2287761"/>
            <a:ext cx="5817677" cy="436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線コネクタ 10"/>
          <p:cNvCxnSpPr/>
          <p:nvPr/>
        </p:nvCxnSpPr>
        <p:spPr>
          <a:xfrm>
            <a:off x="9428187" y="3809842"/>
            <a:ext cx="211742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9482051" y="5684987"/>
            <a:ext cx="211742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6"/>
          <p:cNvSpPr txBox="1">
            <a:spLocks noChangeArrowheads="1"/>
          </p:cNvSpPr>
          <p:nvPr/>
        </p:nvSpPr>
        <p:spPr bwMode="auto">
          <a:xfrm rot="16200000">
            <a:off x="10377976" y="3876200"/>
            <a:ext cx="2335275" cy="83099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擁壁高さ　</a:t>
            </a:r>
            <a:r>
              <a:rPr lang="en-US" altLang="ja-JP" sz="2400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h=1.8</a:t>
            </a:r>
            <a:r>
              <a:rPr lang="ja-JP" altLang="en-US" sz="2400" dirty="0" err="1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ｍ</a:t>
            </a:r>
            <a:endParaRPr lang="en-US" altLang="ja-JP" sz="2400" dirty="0">
              <a:solidFill>
                <a:srgbClr val="FFC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二等辺三角形 14"/>
          <p:cNvSpPr/>
          <p:nvPr/>
        </p:nvSpPr>
        <p:spPr>
          <a:xfrm rot="10800000">
            <a:off x="11337725" y="5459338"/>
            <a:ext cx="261752" cy="225649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二等辺三角形 15"/>
          <p:cNvSpPr/>
          <p:nvPr/>
        </p:nvSpPr>
        <p:spPr>
          <a:xfrm>
            <a:off x="11337725" y="3834686"/>
            <a:ext cx="261752" cy="225649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79644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1179" y="2490157"/>
            <a:ext cx="3570515" cy="3555910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したがって、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「擁壁の高さ」の欄は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０．２」点となります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ここ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で、基礎点の合計です。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０．８＋０．８＋０．２ですから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、基礎点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の合計は、「１．８」点となります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0061" y="1330666"/>
            <a:ext cx="7946882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表３－１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　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　　　　　　　　　　　　　　　　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判定マ</a:t>
            </a:r>
            <a:r>
              <a:rPr lang="en-US" altLang="ja-JP" b="1" dirty="0" smtClean="0">
                <a:solidFill>
                  <a:schemeClr val="bg1"/>
                </a:solidFill>
                <a:latin typeface="+mn-ea"/>
              </a:rPr>
              <a:t>-12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ページ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</p:txBody>
      </p:sp>
      <p:graphicFrame>
        <p:nvGraphicFramePr>
          <p:cNvPr id="10" name="Group 40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812296"/>
              </p:ext>
            </p:extLst>
          </p:nvPr>
        </p:nvGraphicFramePr>
        <p:xfrm>
          <a:off x="5053847" y="2200675"/>
          <a:ext cx="5494411" cy="3976979"/>
        </p:xfrm>
        <a:graphic>
          <a:graphicData uri="http://schemas.openxmlformats.org/drawingml/2006/table">
            <a:tbl>
              <a:tblPr/>
              <a:tblGrid>
                <a:gridCol w="486747"/>
                <a:gridCol w="402631"/>
                <a:gridCol w="1256122"/>
                <a:gridCol w="1481551"/>
                <a:gridCol w="889379"/>
                <a:gridCol w="977981"/>
              </a:tblGrid>
              <a:tr h="280365">
                <a:tc gridSpan="2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区分</a:t>
                      </a:r>
                    </a:p>
                  </a:txBody>
                  <a:tcPr marL="64603" marR="64603" marT="32292" marB="3229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項目</a:t>
                      </a:r>
                    </a:p>
                  </a:txBody>
                  <a:tcPr marL="64603" marR="64603" marT="32292" marB="322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分類</a:t>
                      </a:r>
                    </a:p>
                  </a:txBody>
                  <a:tcPr marL="64603" marR="64603" marT="32292" marB="322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Ａ</a:t>
                      </a:r>
                    </a:p>
                  </a:txBody>
                  <a:tcPr marL="64603" marR="64603" marT="32292" marB="32292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Ｂ</a:t>
                      </a:r>
                    </a:p>
                  </a:txBody>
                  <a:tcPr marL="64603" marR="64603" marT="32292" marB="32292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365">
                <a:tc rowSpan="11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基礎点</a:t>
                      </a:r>
                    </a:p>
                  </a:txBody>
                  <a:tcPr marL="64603" marR="64603" marT="32292" marB="3229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地盤条件</a:t>
                      </a:r>
                    </a:p>
                  </a:txBody>
                  <a:tcPr marL="64603" marR="64603" marT="32292" marB="322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湧水</a:t>
                      </a:r>
                    </a:p>
                  </a:txBody>
                  <a:tcPr marL="64603" marR="64603" marT="32292" marB="322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乾燥</a:t>
                      </a:r>
                    </a:p>
                  </a:txBody>
                  <a:tcPr marL="64603" marR="64603" marT="32292" marB="322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603" marR="64603" marT="32292" marB="32292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64603" marR="64603" marT="32292" marB="32292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0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湿潤</a:t>
                      </a:r>
                    </a:p>
                  </a:txBody>
                  <a:tcPr marL="64603" marR="64603" marT="32292" marB="322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64603" marR="64603" marT="32292" marB="32292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0.2</a:t>
                      </a:r>
                    </a:p>
                  </a:txBody>
                  <a:tcPr marL="64603" marR="64603" marT="32292" marB="32292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578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にじみ出し･流出</a:t>
                      </a:r>
                    </a:p>
                  </a:txBody>
                  <a:tcPr marL="64603" marR="64603" marT="32292" marB="322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0.8</a:t>
                      </a:r>
                    </a:p>
                  </a:txBody>
                  <a:tcPr marL="64603" marR="64603" marT="32292" marB="32292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64603" marR="64603" marT="32292" marB="32292" anchor="ctr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21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8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構造諸元</a:t>
                      </a:r>
                    </a:p>
                  </a:txBody>
                  <a:tcPr marL="64603" marR="64603" marT="32292" marB="322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排水施設等</a:t>
                      </a:r>
                    </a:p>
                  </a:txBody>
                  <a:tcPr marL="64603" marR="64603" marT="32292" marB="322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Ⅲ</a:t>
                      </a:r>
                    </a:p>
                  </a:txBody>
                  <a:tcPr marL="64603" marR="64603" marT="32292" marB="322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64603" marR="64603" marT="32292" marB="32292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64603" marR="64603" marT="32292" marB="32292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092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Ⅱ</a:t>
                      </a:r>
                    </a:p>
                  </a:txBody>
                  <a:tcPr marL="64603" marR="64603" marT="32292" marB="322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64603" marR="64603" marT="32292" marB="32292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0.2</a:t>
                      </a:r>
                    </a:p>
                  </a:txBody>
                  <a:tcPr marL="64603" marR="64603" marT="32292" marB="32292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092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Ⅰ</a:t>
                      </a:r>
                    </a:p>
                  </a:txBody>
                  <a:tcPr marL="64603" marR="64603" marT="32292" marB="322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0.8</a:t>
                      </a:r>
                    </a:p>
                  </a:txBody>
                  <a:tcPr marL="64603" marR="64603" marT="32292" marB="32292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64603" marR="64603" marT="32292" marB="32292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36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5"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擁壁高さ</a:t>
                      </a:r>
                    </a:p>
                  </a:txBody>
                  <a:tcPr marL="64603" marR="64603" marT="32292" marB="322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H</a:t>
                      </a: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≦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1m</a:t>
                      </a:r>
                    </a:p>
                  </a:txBody>
                  <a:tcPr marL="64603" marR="64603" marT="32292" marB="322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64603" marR="64603" marT="32292" marB="32292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64603" marR="64603" marT="32292" marB="32292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634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1m</a:t>
                      </a: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＜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H</a:t>
                      </a: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≦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3m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603" marR="64603" marT="32292" marB="32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0.2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603" marR="64603" marT="32292" marB="32292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0.1</a:t>
                      </a:r>
                    </a:p>
                  </a:txBody>
                  <a:tcPr marL="64603" marR="64603" marT="32292" marB="32292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0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3m</a:t>
                      </a: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＜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H</a:t>
                      </a: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≦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603" marR="64603" marT="32292" marB="32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64603" marR="64603" marT="32292" marB="32292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0.2</a:t>
                      </a:r>
                    </a:p>
                  </a:txBody>
                  <a:tcPr marL="64603" marR="64603" marT="32292" marB="32292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</a:t>
                      </a: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＜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H</a:t>
                      </a: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≦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5m</a:t>
                      </a:r>
                      <a:endParaRPr kumimoji="1" lang="ja-JP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603" marR="64603" marT="32292" marB="32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0.6</a:t>
                      </a:r>
                    </a:p>
                  </a:txBody>
                  <a:tcPr marL="64603" marR="64603" marT="32292" marB="32292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0.3</a:t>
                      </a:r>
                    </a:p>
                  </a:txBody>
                  <a:tcPr marL="64603" marR="64603" marT="32292" marB="32292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5m</a:t>
                      </a: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＜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H</a:t>
                      </a:r>
                    </a:p>
                  </a:txBody>
                  <a:tcPr marL="64603" marR="64603" marT="32292" marB="32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0.8</a:t>
                      </a:r>
                    </a:p>
                  </a:txBody>
                  <a:tcPr marL="64603" marR="64603" marT="32292" marB="32292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kumimoji="1" sz="22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anose="05020102010507070707" pitchFamily="18" charset="2"/>
                        <a:defRPr kumimoji="1" sz="200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anose="05020102010507070707" pitchFamily="18" charset="2"/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 kumimoji="1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</a:p>
                  </a:txBody>
                  <a:tcPr marL="64603" marR="64603" marT="32292" marB="32292" horzOverflow="overflow">
                    <a:lnL w="57150" cap="flat" cmpd="sng" algn="ctr">
                      <a:solidFill>
                        <a:srgbClr val="BA00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円/楕円 12"/>
          <p:cNvSpPr/>
          <p:nvPr/>
        </p:nvSpPr>
        <p:spPr>
          <a:xfrm>
            <a:off x="6008386" y="4907345"/>
            <a:ext cx="1068826" cy="807507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4" name="Text Box 75"/>
          <p:cNvSpPr txBox="1">
            <a:spLocks noChangeArrowheads="1"/>
          </p:cNvSpPr>
          <p:nvPr/>
        </p:nvSpPr>
        <p:spPr bwMode="auto">
          <a:xfrm>
            <a:off x="4913539" y="6336476"/>
            <a:ext cx="72784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sz="2400" b="1" u="sng" dirty="0">
                <a:latin typeface="+mn-ea"/>
              </a:rPr>
              <a:t>基礎点の合計＝０．８＋０．８＋０．２＝</a:t>
            </a:r>
            <a:r>
              <a:rPr lang="ja-JP" altLang="en-US" sz="2400" b="1" u="sng" dirty="0">
                <a:solidFill>
                  <a:srgbClr val="FFC000"/>
                </a:solidFill>
                <a:latin typeface="+mn-ea"/>
              </a:rPr>
              <a:t>１．８</a:t>
            </a:r>
          </a:p>
        </p:txBody>
      </p:sp>
    </p:spTree>
    <p:extLst>
      <p:ext uri="{BB962C8B-B14F-4D97-AF65-F5344CB8AC3E}">
        <p14:creationId xmlns:p14="http://schemas.microsoft.com/office/powerpoint/2010/main" val="247800857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8896" y="1957100"/>
            <a:ext cx="3422337" cy="5217903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次に擁壁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変状項目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の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配点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です。</a:t>
            </a:r>
            <a:endParaRPr lang="en-US" altLang="ja-JP" dirty="0" smtClean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ここ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での、変状は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「ハラミ」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と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「すべり」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でした。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「はらみ」は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、石の中抜けが確認された程度でしたの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で規模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は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「小」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と判定しました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。さて、「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すべり」ですが、ここでは、「崩壊」と位置付けました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すべり崩壊」は起きていますが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、完全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な崩壊には至っておりません。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よって、規模は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「小」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とします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94860" y="1357180"/>
            <a:ext cx="6946900" cy="909031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sz="2600" dirty="0" smtClean="0">
                <a:latin typeface="+mn-ea"/>
              </a:rPr>
              <a:t>擁壁</a:t>
            </a:r>
            <a:r>
              <a:rPr lang="ja-JP" altLang="en-US" sz="2600" dirty="0">
                <a:latin typeface="+mn-ea"/>
              </a:rPr>
              <a:t>の変状項目</a:t>
            </a:r>
            <a:r>
              <a:rPr lang="ja-JP" altLang="en-US" sz="2600" dirty="0" smtClean="0">
                <a:latin typeface="+mn-ea"/>
              </a:rPr>
              <a:t>の配点についてです。</a:t>
            </a:r>
            <a:endParaRPr lang="en-US" altLang="ja-JP" sz="2600" dirty="0" smtClean="0">
              <a:latin typeface="+mn-ea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352" y="2116587"/>
            <a:ext cx="5339927" cy="459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テキスト ボックス 33"/>
          <p:cNvSpPr txBox="1">
            <a:spLocks noChangeArrowheads="1"/>
          </p:cNvSpPr>
          <p:nvPr/>
        </p:nvSpPr>
        <p:spPr bwMode="auto">
          <a:xfrm>
            <a:off x="5166446" y="5636243"/>
            <a:ext cx="2536596" cy="92333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擁壁は</a:t>
            </a:r>
            <a:endParaRPr lang="en-US" altLang="ja-JP" sz="1800" dirty="0">
              <a:solidFill>
                <a:srgbClr val="FFC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はらんで</a:t>
            </a:r>
            <a:r>
              <a:rPr lang="ja-JP" altLang="en-US" sz="1800" dirty="0" smtClean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いる</a:t>
            </a:r>
            <a:endParaRPr lang="en-US" altLang="ja-JP" sz="1800" dirty="0" smtClean="0">
              <a:solidFill>
                <a:srgbClr val="FFC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dirty="0" smtClean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すべって</a:t>
            </a:r>
            <a:r>
              <a:rPr lang="ja-JP" altLang="en-US" sz="1800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いる</a:t>
            </a:r>
          </a:p>
        </p:txBody>
      </p:sp>
      <p:sp>
        <p:nvSpPr>
          <p:cNvPr id="58" name="二等辺三角形 57"/>
          <p:cNvSpPr/>
          <p:nvPr/>
        </p:nvSpPr>
        <p:spPr>
          <a:xfrm rot="3844281">
            <a:off x="6167493" y="5414188"/>
            <a:ext cx="275063" cy="23712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二等辺三角形 58"/>
          <p:cNvSpPr/>
          <p:nvPr/>
        </p:nvSpPr>
        <p:spPr>
          <a:xfrm rot="3844281">
            <a:off x="6415336" y="5313239"/>
            <a:ext cx="275063" cy="23712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二等辺三角形 59"/>
          <p:cNvSpPr/>
          <p:nvPr/>
        </p:nvSpPr>
        <p:spPr>
          <a:xfrm rot="3844281">
            <a:off x="6657667" y="5212290"/>
            <a:ext cx="275063" cy="23712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493889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2171557"/>
            <a:ext cx="3570515" cy="4386907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ここで、配点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en-US" altLang="ja-JP" dirty="0" smtClean="0">
              <a:solidFill>
                <a:schemeClr val="bg1"/>
              </a:solidFill>
              <a:latin typeface="+mn-ea"/>
            </a:endParaRPr>
          </a:p>
          <a:p>
            <a:pPr algn="just"/>
            <a:endParaRPr lang="en-US" altLang="ja-JP" dirty="0" smtClean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空積擁壁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の配点欄にチェックを入れます。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ハラミが「小」で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「８」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点、すべり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崩壊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が「小」で「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８」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点。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これら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から、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最大点を抽出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し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、最大点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は、「８」点とします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0061" y="1330666"/>
            <a:ext cx="7946882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　　　　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　　　　　　　　　　　　　　　　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判定マ</a:t>
            </a:r>
            <a:r>
              <a:rPr lang="en-US" altLang="ja-JP" b="1" dirty="0" smtClean="0">
                <a:solidFill>
                  <a:schemeClr val="bg1"/>
                </a:solidFill>
                <a:latin typeface="+mn-ea"/>
              </a:rPr>
              <a:t>-14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ページ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</p:txBody>
      </p:sp>
      <p:graphicFrame>
        <p:nvGraphicFramePr>
          <p:cNvPr id="11" name="Group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685482"/>
              </p:ext>
            </p:extLst>
          </p:nvPr>
        </p:nvGraphicFramePr>
        <p:xfrm>
          <a:off x="5231964" y="2287762"/>
          <a:ext cx="5603075" cy="4080958"/>
        </p:xfrm>
        <a:graphic>
          <a:graphicData uri="http://schemas.openxmlformats.org/drawingml/2006/table">
            <a:tbl>
              <a:tblPr/>
              <a:tblGrid>
                <a:gridCol w="2293532"/>
                <a:gridCol w="1103181"/>
                <a:gridCol w="1103181"/>
                <a:gridCol w="1103181"/>
              </a:tblGrid>
              <a:tr h="30268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程度</a:t>
                      </a:r>
                    </a:p>
                  </a:txBody>
                  <a:tcPr marL="64099" marR="64099" marT="32049" marB="3204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ea"/>
                          <a:ea typeface="+mn-ea"/>
                        </a:rPr>
                        <a:t>空積み擁壁</a:t>
                      </a: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の配点表</a:t>
                      </a: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7869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小</a:t>
                      </a: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中</a:t>
                      </a: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大</a:t>
                      </a: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ｸﾗｯｸ</a:t>
                      </a:r>
                    </a:p>
                  </a:txBody>
                  <a:tcPr marL="64099" marR="64099" marT="32049" marB="3204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</a:tr>
              <a:tr h="278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水平移動</a:t>
                      </a:r>
                    </a:p>
                  </a:txBody>
                  <a:tcPr marL="64099" marR="64099" marT="32049" marB="3204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６</a:t>
                      </a: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７</a:t>
                      </a: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９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不同沈下･目地開き</a:t>
                      </a:r>
                    </a:p>
                  </a:txBody>
                  <a:tcPr marL="64099" marR="64099" marT="32049" marB="3204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</a:tr>
              <a:tr h="3227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ハラミ</a:t>
                      </a:r>
                    </a:p>
                  </a:txBody>
                  <a:tcPr marL="64099" marR="64099" marT="32049" marB="3204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8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８</a:t>
                      </a: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９</a:t>
                      </a: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１０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傾斜･倒壊</a:t>
                      </a:r>
                    </a:p>
                  </a:txBody>
                  <a:tcPr marL="64099" marR="64099" marT="32049" marB="3204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</a:tr>
              <a:tr h="278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擁壁の折損</a:t>
                      </a:r>
                    </a:p>
                  </a:txBody>
                  <a:tcPr marL="64099" marR="64099" marT="32049" marB="3204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</a:tr>
              <a:tr h="3227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崩壊</a:t>
                      </a:r>
                    </a:p>
                  </a:txBody>
                  <a:tcPr marL="64099" marR="64099" marT="32049" marB="3204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8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８</a:t>
                      </a: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９</a:t>
                      </a: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１０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張出し擁壁支柱損傷</a:t>
                      </a:r>
                    </a:p>
                  </a:txBody>
                  <a:tcPr marL="64099" marR="64099" marT="32049" marB="3204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</a:tr>
              <a:tr h="278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  <a:r>
                        <a:rPr kumimoji="1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基礎及び基礎地盤被害</a:t>
                      </a:r>
                    </a:p>
                  </a:txBody>
                  <a:tcPr marL="64099" marR="64099" marT="32049" marB="3204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１０</a:t>
                      </a: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ja-JP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ja-JP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排水施設の変状</a:t>
                      </a:r>
                    </a:p>
                  </a:txBody>
                  <a:tcPr marL="64099" marR="64099" marT="32049" marB="3204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３</a:t>
                      </a: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５</a:t>
                      </a: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７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11</a:t>
                      </a: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背面の水道管破損等</a:t>
                      </a:r>
                    </a:p>
                  </a:txBody>
                  <a:tcPr marL="64099" marR="64099" marT="32049" marB="3204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１０</a:t>
                      </a: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ja-JP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en-US" altLang="ja-JP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最大値</a:t>
                      </a:r>
                    </a:p>
                  </a:txBody>
                  <a:tcPr marL="64099" marR="64099" marT="32049" marB="3204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８</a:t>
                      </a:r>
                    </a:p>
                  </a:txBody>
                  <a:tcPr marL="64099" marR="64099" marT="32049" marB="320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503575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986" y="2223296"/>
            <a:ext cx="3514726" cy="6325899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次は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この点数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をもとに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、被害の判定です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。まず、基礎点と変状点の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合計点は「９．８」点となりました。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この点数は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８．５以上なので、評価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判定は「大」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となります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変状が特に顕著で危険な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擁壁」と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いうことに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なり、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早急に所有者等に対して改善命令が必要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で防災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工事を行い、周辺に被害を及ぼさないよう指導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するとい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う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判定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になります。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16516" y="1308894"/>
            <a:ext cx="8099283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+mn-ea"/>
              </a:rPr>
              <a:t>被害の評価</a:t>
            </a:r>
            <a:endParaRPr lang="ja-JP" altLang="en-US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4016516" y="2586963"/>
            <a:ext cx="7104696" cy="3911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ja-JP" altLang="en-US" sz="2800" dirty="0" smtClean="0">
                <a:latin typeface="+mn-ea"/>
              </a:rPr>
              <a:t>●基礎点</a:t>
            </a:r>
            <a:endParaRPr lang="en-US" altLang="ja-JP" sz="2800" dirty="0">
              <a:latin typeface="+mn-ea"/>
            </a:endParaRPr>
          </a:p>
          <a:p>
            <a:pPr algn="l">
              <a:lnSpc>
                <a:spcPct val="80000"/>
              </a:lnSpc>
            </a:pPr>
            <a:endParaRPr lang="en-US" altLang="ja-JP" sz="2800" dirty="0" smtClean="0">
              <a:latin typeface="+mn-ea"/>
            </a:endParaRPr>
          </a:p>
          <a:p>
            <a:pPr algn="l">
              <a:lnSpc>
                <a:spcPct val="80000"/>
              </a:lnSpc>
            </a:pPr>
            <a:endParaRPr lang="en-US" altLang="ja-JP" sz="2800" dirty="0" smtClean="0">
              <a:latin typeface="+mn-ea"/>
            </a:endParaRPr>
          </a:p>
          <a:p>
            <a:pPr algn="l">
              <a:lnSpc>
                <a:spcPct val="80000"/>
              </a:lnSpc>
            </a:pPr>
            <a:r>
              <a:rPr lang="ja-JP" altLang="en-US" sz="2800" dirty="0" smtClean="0">
                <a:latin typeface="+mn-ea"/>
              </a:rPr>
              <a:t>●変状点</a:t>
            </a:r>
            <a:endParaRPr lang="en-US" altLang="ja-JP" sz="2800" dirty="0">
              <a:latin typeface="+mn-ea"/>
            </a:endParaRPr>
          </a:p>
          <a:p>
            <a:pPr algn="l">
              <a:lnSpc>
                <a:spcPct val="80000"/>
              </a:lnSpc>
            </a:pPr>
            <a:endParaRPr lang="en-US" altLang="ja-JP" sz="2800" dirty="0" smtClean="0">
              <a:latin typeface="+mn-ea"/>
            </a:endParaRPr>
          </a:p>
          <a:p>
            <a:pPr algn="l">
              <a:lnSpc>
                <a:spcPct val="80000"/>
              </a:lnSpc>
            </a:pPr>
            <a:endParaRPr lang="en-US" altLang="ja-JP" sz="2800" dirty="0" smtClean="0">
              <a:latin typeface="+mn-ea"/>
            </a:endParaRPr>
          </a:p>
          <a:p>
            <a:pPr algn="l">
              <a:lnSpc>
                <a:spcPct val="80000"/>
              </a:lnSpc>
            </a:pPr>
            <a:r>
              <a:rPr lang="ja-JP" altLang="en-US" sz="2800" dirty="0" smtClean="0">
                <a:latin typeface="+mn-ea"/>
              </a:rPr>
              <a:t>●合計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ja-JP" altLang="en-US" sz="2800" dirty="0" smtClean="0">
                <a:latin typeface="+mn-ea"/>
              </a:rPr>
              <a:t>　</a:t>
            </a: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6191215" y="2966687"/>
            <a:ext cx="1677498" cy="620839"/>
          </a:xfrm>
          <a:prstGeom prst="rect">
            <a:avLst/>
          </a:prstGeom>
          <a:solidFill>
            <a:srgbClr val="00C8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6436826" y="3027023"/>
            <a:ext cx="14738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sz="2800" dirty="0" smtClean="0">
                <a:solidFill>
                  <a:schemeClr val="bg1"/>
                </a:solidFill>
                <a:latin typeface="+mn-ea"/>
              </a:rPr>
              <a:t>１．８</a:t>
            </a:r>
            <a:endParaRPr lang="ja-JP" altLang="en-US" sz="2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6252002" y="4352207"/>
            <a:ext cx="1677497" cy="620838"/>
          </a:xfrm>
          <a:prstGeom prst="rect">
            <a:avLst/>
          </a:prstGeom>
          <a:solidFill>
            <a:srgbClr val="00C8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8268657" y="2966687"/>
            <a:ext cx="3792187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ja-JP" altLang="en-US" dirty="0">
                <a:latin typeface="+mn-ea"/>
              </a:rPr>
              <a:t>変状が特に顕著、危険な住宅地。早急に所有者等に対して勧告・改善命令が必要。防災工を行う必要がある。周辺に被害を及ぼさないよう指導する。</a:t>
            </a: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6252002" y="5844239"/>
            <a:ext cx="1677498" cy="620839"/>
          </a:xfrm>
          <a:prstGeom prst="rect">
            <a:avLst/>
          </a:prstGeom>
          <a:solidFill>
            <a:srgbClr val="00C8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8472298" y="5952508"/>
            <a:ext cx="1802212" cy="404299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hangingPunct="1">
              <a:defRPr/>
            </a:pPr>
            <a:r>
              <a:rPr lang="ja-JP" altLang="en-US" sz="2400" dirty="0" smtClean="0">
                <a:solidFill>
                  <a:schemeClr val="bg1"/>
                </a:solidFill>
                <a:latin typeface="+mn-ea"/>
              </a:rPr>
              <a:t>危険宅地</a:t>
            </a:r>
            <a:endParaRPr lang="ja-JP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349738" y="4440608"/>
            <a:ext cx="14738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sz="2800" dirty="0" smtClean="0">
                <a:solidFill>
                  <a:schemeClr val="bg1"/>
                </a:solidFill>
                <a:latin typeface="+mn-ea"/>
              </a:rPr>
              <a:t>８</a:t>
            </a:r>
            <a:endParaRPr lang="ja-JP" altLang="en-US" sz="2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436826" y="5941858"/>
            <a:ext cx="14738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sz="2800" dirty="0">
                <a:solidFill>
                  <a:schemeClr val="bg1"/>
                </a:solidFill>
                <a:latin typeface="+mn-ea"/>
              </a:rPr>
              <a:t>９</a:t>
            </a:r>
            <a:r>
              <a:rPr lang="ja-JP" altLang="en-US" sz="2800" dirty="0" smtClean="0">
                <a:solidFill>
                  <a:schemeClr val="bg1"/>
                </a:solidFill>
                <a:latin typeface="+mn-ea"/>
              </a:rPr>
              <a:t>．８</a:t>
            </a:r>
            <a:endParaRPr lang="ja-JP" altLang="en-US" sz="2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6520124" y="3758790"/>
            <a:ext cx="113308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dirty="0" smtClean="0">
                <a:latin typeface="+mn-ea"/>
              </a:rPr>
              <a:t>＋</a:t>
            </a:r>
            <a:endParaRPr lang="ja-JP" altLang="en-US" dirty="0">
              <a:latin typeface="+mn-ea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 rot="5400000">
            <a:off x="6498352" y="5181570"/>
            <a:ext cx="113308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dirty="0" smtClean="0">
                <a:latin typeface="+mn-ea"/>
              </a:rPr>
              <a:t>＝</a:t>
            </a:r>
            <a:endParaRPr lang="ja-JP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1797600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66" y="1918496"/>
            <a:ext cx="3514726" cy="7710893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この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事例で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は・・・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建物の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表側は、「宅地地盤」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という定義で判定し、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建物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の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裏側は、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「宅地擁壁」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という定義で判定しました。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結果は、</a:t>
            </a:r>
            <a:endParaRPr lang="en-US" altLang="ja-JP" dirty="0" smtClean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宅地地盤」の判定で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は、</a:t>
            </a:r>
            <a:endParaRPr lang="en-US" altLang="ja-JP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　　　　　　危険度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中</a:t>
            </a:r>
            <a:endParaRPr lang="en-US" altLang="ja-JP" b="1" dirty="0" smtClean="0">
              <a:solidFill>
                <a:srgbClr val="FFC000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宅地擁壁」の判定では、　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　</a:t>
            </a:r>
            <a:endParaRPr lang="en-US" altLang="ja-JP" dirty="0" smtClean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　　　　　危険度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大</a:t>
            </a:r>
            <a:endParaRPr lang="en-US" altLang="ja-JP" b="1" dirty="0" smtClean="0">
              <a:solidFill>
                <a:srgbClr val="FFC000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となり、総合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評価としては、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危険宅地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という判定になりました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。この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ように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、同じ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宅地でも評価する対象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で危険度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の判定結果が異なることがあります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16516" y="1308894"/>
            <a:ext cx="8099283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+mn-ea"/>
              </a:rPr>
              <a:t>被害の評価</a:t>
            </a:r>
            <a:endParaRPr lang="ja-JP" altLang="en-US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6436826" y="3027023"/>
            <a:ext cx="14738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sz="2800" dirty="0" smtClean="0">
                <a:solidFill>
                  <a:schemeClr val="bg1"/>
                </a:solidFill>
                <a:latin typeface="+mn-ea"/>
              </a:rPr>
              <a:t>１．</a:t>
            </a:r>
            <a:endParaRPr lang="ja-JP" altLang="en-US" sz="2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436826" y="5941858"/>
            <a:ext cx="14738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sz="2800" dirty="0">
                <a:solidFill>
                  <a:schemeClr val="bg1"/>
                </a:solidFill>
                <a:latin typeface="+mn-ea"/>
              </a:rPr>
              <a:t>９</a:t>
            </a:r>
            <a:r>
              <a:rPr lang="ja-JP" altLang="en-US" sz="2800" dirty="0" smtClean="0">
                <a:solidFill>
                  <a:schemeClr val="bg1"/>
                </a:solidFill>
                <a:latin typeface="+mn-ea"/>
              </a:rPr>
              <a:t>．８</a:t>
            </a:r>
            <a:endParaRPr lang="ja-JP" altLang="en-US" sz="2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コンテンツ プレースホルダ 3"/>
          <p:cNvSpPr txBox="1">
            <a:spLocks/>
          </p:cNvSpPr>
          <p:nvPr/>
        </p:nvSpPr>
        <p:spPr>
          <a:xfrm>
            <a:off x="4016516" y="2500820"/>
            <a:ext cx="8820150" cy="6048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dirty="0" smtClean="0">
                <a:latin typeface="+mn-ea"/>
              </a:rPr>
              <a:t>●宅地地盤の側面での判定　　　５点</a:t>
            </a:r>
            <a:endParaRPr lang="en-US" altLang="ja-JP" sz="2000" dirty="0" smtClean="0">
              <a:latin typeface="+mn-ea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ja-JP" altLang="en-US" sz="2000" dirty="0" smtClean="0">
                <a:latin typeface="+mn-ea"/>
              </a:rPr>
              <a:t>　　　　　　　　　　　　　→　</a:t>
            </a:r>
            <a:r>
              <a:rPr lang="ja-JP" altLang="en-US" sz="2000" b="1" dirty="0" smtClean="0">
                <a:solidFill>
                  <a:srgbClr val="FFC000"/>
                </a:solidFill>
                <a:latin typeface="+mn-ea"/>
              </a:rPr>
              <a:t>判定区分　中</a:t>
            </a:r>
            <a:endParaRPr lang="en-US" altLang="ja-JP" sz="2000" b="1" dirty="0">
              <a:solidFill>
                <a:srgbClr val="FFC000"/>
              </a:solidFill>
              <a:latin typeface="+mn-ea"/>
            </a:endParaRPr>
          </a:p>
          <a:p>
            <a:pPr>
              <a:buFont typeface="Wingdings 2" panose="05020102010507070707" pitchFamily="18" charset="2"/>
              <a:buNone/>
            </a:pPr>
            <a:endParaRPr lang="en-US" altLang="ja-JP" sz="2000" dirty="0" smtClean="0">
              <a:solidFill>
                <a:srgbClr val="3333FF"/>
              </a:solidFill>
              <a:latin typeface="+mn-ea"/>
            </a:endParaRPr>
          </a:p>
          <a:p>
            <a:pPr marL="0" indent="0">
              <a:buNone/>
            </a:pPr>
            <a:r>
              <a:rPr lang="ja-JP" altLang="en-US" sz="2000" dirty="0" smtClean="0">
                <a:latin typeface="+mn-ea"/>
              </a:rPr>
              <a:t>●宅地擁壁の側面での判定　９．８点　</a:t>
            </a:r>
            <a:endParaRPr lang="en-US" altLang="ja-JP" sz="2000" dirty="0" smtClean="0">
              <a:latin typeface="+mn-ea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ja-JP" altLang="en-US" sz="2000" dirty="0" smtClean="0">
                <a:latin typeface="+mn-ea"/>
              </a:rPr>
              <a:t>　　　　　　　　　　　　　→　</a:t>
            </a:r>
            <a:r>
              <a:rPr lang="ja-JP" altLang="en-US" sz="2000" b="1" dirty="0" smtClean="0">
                <a:solidFill>
                  <a:srgbClr val="FFC000"/>
                </a:solidFill>
                <a:latin typeface="+mn-ea"/>
              </a:rPr>
              <a:t>判定区分　大</a:t>
            </a:r>
            <a:endParaRPr lang="en-US" altLang="ja-JP" sz="2000" b="1" dirty="0" smtClean="0">
              <a:solidFill>
                <a:srgbClr val="FFC000"/>
              </a:solidFill>
              <a:latin typeface="+mn-ea"/>
            </a:endParaRPr>
          </a:p>
          <a:p>
            <a:pPr>
              <a:buFont typeface="Wingdings 2" panose="05020102010507070707" pitchFamily="18" charset="2"/>
              <a:buNone/>
            </a:pPr>
            <a:endParaRPr lang="en-US" altLang="ja-JP" sz="2000" dirty="0" smtClean="0">
              <a:latin typeface="+mn-ea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ja-JP" altLang="en-US" sz="2000" dirty="0" smtClean="0">
                <a:latin typeface="+mn-ea"/>
              </a:rPr>
              <a:t>　</a:t>
            </a:r>
            <a:endParaRPr lang="en-US" altLang="ja-JP" sz="2000" dirty="0" smtClean="0">
              <a:latin typeface="+mn-ea"/>
            </a:endParaRPr>
          </a:p>
          <a:p>
            <a:pPr>
              <a:buFont typeface="Wingdings 2" panose="05020102010507070707" pitchFamily="18" charset="2"/>
              <a:buNone/>
            </a:pPr>
            <a:endParaRPr lang="en-US" altLang="ja-JP" sz="2000" dirty="0">
              <a:latin typeface="+mn-ea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ja-JP" altLang="en-US" sz="2000" dirty="0" smtClean="0">
                <a:latin typeface="+mn-ea"/>
              </a:rPr>
              <a:t>　　同じ宅地でも評価するもので危険度の内容が変わります。</a:t>
            </a:r>
            <a:endParaRPr lang="en-US" altLang="ja-JP" sz="2000" dirty="0" smtClean="0">
              <a:latin typeface="+mn-ea"/>
            </a:endParaRPr>
          </a:p>
          <a:p>
            <a:pPr>
              <a:buFont typeface="Wingdings 2" panose="05020102010507070707" pitchFamily="18" charset="2"/>
              <a:buNone/>
            </a:pPr>
            <a:endParaRPr lang="en-US" altLang="ja-JP" sz="2000" dirty="0" smtClean="0">
              <a:latin typeface="+mn-ea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ja-JP" altLang="en-US" sz="2000" dirty="0" smtClean="0">
                <a:latin typeface="+mn-ea"/>
              </a:rPr>
              <a:t>　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9849784" y="4022898"/>
            <a:ext cx="1871663" cy="454025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hangingPunct="1">
              <a:defRPr/>
            </a:pPr>
            <a:r>
              <a:rPr lang="ja-JP" altLang="en-US" sz="2400" dirty="0">
                <a:solidFill>
                  <a:schemeClr val="bg1"/>
                </a:solidFill>
                <a:latin typeface="+mn-ea"/>
              </a:rPr>
              <a:t>危険宅地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9849785" y="2789164"/>
            <a:ext cx="1871662" cy="468312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hangingPunct="1">
              <a:defRPr/>
            </a:pPr>
            <a:r>
              <a:rPr lang="ja-JP" altLang="en-US" sz="2400" dirty="0">
                <a:solidFill>
                  <a:schemeClr val="tx1"/>
                </a:solidFill>
                <a:latin typeface="+mn-ea"/>
              </a:rPr>
              <a:t>要注意宅地</a:t>
            </a:r>
          </a:p>
        </p:txBody>
      </p:sp>
    </p:spTree>
    <p:extLst>
      <p:ext uri="{BB962C8B-B14F-4D97-AF65-F5344CB8AC3E}">
        <p14:creationId xmlns:p14="http://schemas.microsoft.com/office/powerpoint/2010/main" val="284733086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宅地</a:t>
            </a:r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地盤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」「</a:t>
            </a:r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のり面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2298557"/>
            <a:ext cx="3516988" cy="1339919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別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の事例で</a:t>
            </a:r>
          </a:p>
          <a:p>
            <a:pPr algn="just"/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「宅地地盤」と「のり面」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を判定してみましょう。</a:t>
            </a:r>
            <a:endParaRPr lang="en-US" altLang="ja-JP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94860" y="3240746"/>
            <a:ext cx="6946900" cy="1309141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sz="2600" dirty="0" smtClean="0">
                <a:latin typeface="+mn-ea"/>
              </a:rPr>
              <a:t>危険度判定票の作成をしてみます。</a:t>
            </a:r>
            <a:endParaRPr lang="en-US" altLang="ja-JP" sz="2600" dirty="0" smtClean="0">
              <a:latin typeface="+mn-ea"/>
            </a:endParaRPr>
          </a:p>
          <a:p>
            <a:pPr algn="just"/>
            <a:r>
              <a:rPr lang="ja-JP" altLang="en-US" sz="2600" dirty="0">
                <a:latin typeface="+mn-ea"/>
              </a:rPr>
              <a:t>次</a:t>
            </a:r>
            <a:r>
              <a:rPr lang="ja-JP" altLang="en-US" sz="2600" dirty="0" smtClean="0">
                <a:latin typeface="+mn-ea"/>
              </a:rPr>
              <a:t>は、</a:t>
            </a:r>
            <a:r>
              <a:rPr lang="ja-JP" altLang="en-US" sz="2600" b="1" dirty="0" smtClean="0">
                <a:solidFill>
                  <a:srgbClr val="FFC000"/>
                </a:solidFill>
                <a:latin typeface="+mn-ea"/>
              </a:rPr>
              <a:t>「宅地地盤」「のり面」</a:t>
            </a:r>
            <a:r>
              <a:rPr lang="ja-JP" altLang="en-US" sz="2600" dirty="0" smtClean="0">
                <a:latin typeface="+mn-ea"/>
              </a:rPr>
              <a:t>編です。</a:t>
            </a:r>
            <a:endParaRPr lang="en-US" altLang="ja-JP" sz="2600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3097402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317" y="2116587"/>
            <a:ext cx="4916579" cy="453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地盤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」「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のり面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85726" y="2012807"/>
            <a:ext cx="3812875" cy="4171463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　こちら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の場合も、まず周囲を含めた全体を見てみましょう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。</a:t>
            </a:r>
            <a:endParaRPr lang="en-US" altLang="ja-JP" sz="1700" dirty="0" smtClean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sz="1700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　建物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の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前面の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舗装が、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３</a:t>
            </a:r>
            <a:r>
              <a:rPr lang="en-US" altLang="ja-JP" sz="1700" dirty="0" smtClean="0">
                <a:solidFill>
                  <a:schemeClr val="bg1"/>
                </a:solidFill>
                <a:latin typeface="+mn-ea"/>
              </a:rPr>
              <a:t>cm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未満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です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が、複数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のクラックが全体的に発生していました。</a:t>
            </a:r>
          </a:p>
          <a:p>
            <a:pPr algn="just"/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　建物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のエントランスの三和土と地盤が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、</a:t>
            </a:r>
            <a:r>
              <a:rPr lang="en-US" altLang="ja-JP" sz="1700" dirty="0" smtClean="0">
                <a:solidFill>
                  <a:schemeClr val="bg1"/>
                </a:solidFill>
                <a:latin typeface="+mn-ea"/>
              </a:rPr>
              <a:t>15cm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程度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沈下しています。</a:t>
            </a:r>
          </a:p>
          <a:p>
            <a:pPr algn="just"/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　建物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は少し後ろに傾いているようです。</a:t>
            </a:r>
          </a:p>
          <a:p>
            <a:pPr algn="just"/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　建物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は応急危険度判定が実施されて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いて「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危険」の赤い調査票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が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貼付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されて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います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sz="17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94860" y="1357180"/>
            <a:ext cx="6946900" cy="909031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sz="2600" dirty="0" smtClean="0">
                <a:latin typeface="+mn-ea"/>
              </a:rPr>
              <a:t>まずは、周囲を眺めます。</a:t>
            </a:r>
            <a:endParaRPr lang="en-US" altLang="ja-JP" sz="2600" dirty="0" smtClean="0">
              <a:latin typeface="+mn-ea"/>
            </a:endParaRPr>
          </a:p>
        </p:txBody>
      </p:sp>
      <p:sp>
        <p:nvSpPr>
          <p:cNvPr id="11" name="テキスト ボックス 11"/>
          <p:cNvSpPr txBox="1">
            <a:spLocks noChangeArrowheads="1"/>
          </p:cNvSpPr>
          <p:nvPr/>
        </p:nvSpPr>
        <p:spPr bwMode="auto">
          <a:xfrm>
            <a:off x="8440806" y="3786077"/>
            <a:ext cx="20150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沈下</a:t>
            </a:r>
            <a:endParaRPr lang="en-US" altLang="ja-JP" sz="2400" dirty="0">
              <a:solidFill>
                <a:srgbClr val="FFC000"/>
              </a:solidFill>
              <a:latin typeface="+mn-ea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 dirty="0" smtClean="0">
                <a:solidFill>
                  <a:srgbClr val="FFC000"/>
                </a:solidFill>
                <a:latin typeface="+mn-ea"/>
              </a:rPr>
              <a:t>15cm</a:t>
            </a:r>
            <a:r>
              <a:rPr lang="ja-JP" altLang="en-US" sz="2400" dirty="0" smtClean="0">
                <a:solidFill>
                  <a:srgbClr val="FFC000"/>
                </a:solidFill>
                <a:latin typeface="+mn-ea"/>
              </a:rPr>
              <a:t>程度</a:t>
            </a:r>
            <a:endParaRPr lang="ja-JP" altLang="en-US" sz="2400" dirty="0">
              <a:solidFill>
                <a:srgbClr val="FFC000"/>
              </a:solidFill>
              <a:latin typeface="+mn-ea"/>
            </a:endParaRPr>
          </a:p>
        </p:txBody>
      </p:sp>
      <p:sp>
        <p:nvSpPr>
          <p:cNvPr id="16" name="テキスト ボックス 17"/>
          <p:cNvSpPr txBox="1">
            <a:spLocks noChangeArrowheads="1"/>
          </p:cNvSpPr>
          <p:nvPr/>
        </p:nvSpPr>
        <p:spPr bwMode="auto">
          <a:xfrm>
            <a:off x="5418668" y="4847069"/>
            <a:ext cx="45972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 dirty="0" smtClean="0">
                <a:solidFill>
                  <a:srgbClr val="FFC000"/>
                </a:solidFill>
                <a:latin typeface="+mn-ea"/>
              </a:rPr>
              <a:t>3cm</a:t>
            </a:r>
            <a:r>
              <a:rPr lang="ja-JP" altLang="en-US" sz="2400" dirty="0" smtClean="0">
                <a:solidFill>
                  <a:srgbClr val="FFC000"/>
                </a:solidFill>
                <a:latin typeface="+mn-ea"/>
              </a:rPr>
              <a:t>未満のクラックが複数</a:t>
            </a:r>
            <a:endParaRPr lang="ja-JP" altLang="en-US" sz="2400" dirty="0">
              <a:solidFill>
                <a:srgbClr val="FFC000"/>
              </a:solidFill>
              <a:latin typeface="+mn-ea"/>
            </a:endParaRPr>
          </a:p>
        </p:txBody>
      </p:sp>
      <p:sp>
        <p:nvSpPr>
          <p:cNvPr id="19" name="テキスト ボックス 23"/>
          <p:cNvSpPr txBox="1">
            <a:spLocks noChangeArrowheads="1"/>
          </p:cNvSpPr>
          <p:nvPr/>
        </p:nvSpPr>
        <p:spPr bwMode="auto">
          <a:xfrm>
            <a:off x="6463371" y="3108518"/>
            <a:ext cx="39924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 smtClean="0">
                <a:solidFill>
                  <a:srgbClr val="FFC000"/>
                </a:solidFill>
                <a:latin typeface="+mn-ea"/>
              </a:rPr>
              <a:t>建物が少し傾斜している</a:t>
            </a:r>
            <a:endParaRPr lang="ja-JP" altLang="en-US" sz="2400" dirty="0">
              <a:solidFill>
                <a:srgbClr val="FFC000"/>
              </a:solidFill>
              <a:latin typeface="+mn-ea"/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6717488" y="5338464"/>
            <a:ext cx="1157961" cy="115796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二等辺三角形 1"/>
          <p:cNvSpPr/>
          <p:nvPr/>
        </p:nvSpPr>
        <p:spPr>
          <a:xfrm rot="10800000">
            <a:off x="7206876" y="5226411"/>
            <a:ext cx="262346" cy="22616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二等辺三角形 17"/>
          <p:cNvSpPr/>
          <p:nvPr/>
        </p:nvSpPr>
        <p:spPr>
          <a:xfrm rot="10800000">
            <a:off x="7194988" y="5459247"/>
            <a:ext cx="262346" cy="22616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二等辺三角形 20"/>
          <p:cNvSpPr/>
          <p:nvPr/>
        </p:nvSpPr>
        <p:spPr>
          <a:xfrm rot="10800000">
            <a:off x="7194988" y="5715137"/>
            <a:ext cx="262346" cy="22616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二等辺三角形 24"/>
          <p:cNvSpPr/>
          <p:nvPr/>
        </p:nvSpPr>
        <p:spPr>
          <a:xfrm rot="10800000">
            <a:off x="9566968" y="5715232"/>
            <a:ext cx="262346" cy="22616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二等辺三角形 25"/>
          <p:cNvSpPr/>
          <p:nvPr/>
        </p:nvSpPr>
        <p:spPr>
          <a:xfrm rot="10800000">
            <a:off x="9566968" y="5436181"/>
            <a:ext cx="262346" cy="22616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二等辺三角形 26"/>
          <p:cNvSpPr/>
          <p:nvPr/>
        </p:nvSpPr>
        <p:spPr>
          <a:xfrm rot="10800000">
            <a:off x="9566968" y="5174453"/>
            <a:ext cx="262346" cy="22616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二等辺三角形 27"/>
          <p:cNvSpPr/>
          <p:nvPr/>
        </p:nvSpPr>
        <p:spPr>
          <a:xfrm rot="10800000">
            <a:off x="9566968" y="4888833"/>
            <a:ext cx="262346" cy="22616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二等辺三角形 28"/>
          <p:cNvSpPr/>
          <p:nvPr/>
        </p:nvSpPr>
        <p:spPr>
          <a:xfrm rot="10800000">
            <a:off x="9566968" y="4616439"/>
            <a:ext cx="262346" cy="22616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314794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地盤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」「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のり面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7343" y="2305884"/>
            <a:ext cx="3422337" cy="4386907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次は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、裏側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にまわって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みました。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建物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には明確なクラックはありませんでした。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電柱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が少し傾いているようです。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建物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基礎付近の土が盛り上がっているのが確認できました。</a:t>
            </a:r>
          </a:p>
          <a:p>
            <a:pPr algn="just"/>
            <a:endParaRPr lang="en-US" altLang="ja-JP" dirty="0" smtClean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のり面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に目を向けると、のり面が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すべって全体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に動いているようです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05745" y="1333706"/>
            <a:ext cx="7163948" cy="937433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sz="2600" dirty="0" smtClean="0">
                <a:latin typeface="+mn-ea"/>
              </a:rPr>
              <a:t>調査宅地の裏側です。</a:t>
            </a:r>
            <a:endParaRPr lang="en-US" altLang="ja-JP" sz="2600" dirty="0" smtClean="0">
              <a:latin typeface="+mn-ea"/>
            </a:endParaRPr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671" y="4029016"/>
            <a:ext cx="4062243" cy="271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744" y="2154135"/>
            <a:ext cx="4346758" cy="312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テキスト ボックス 22"/>
          <p:cNvSpPr txBox="1">
            <a:spLocks noChangeArrowheads="1"/>
          </p:cNvSpPr>
          <p:nvPr/>
        </p:nvSpPr>
        <p:spPr bwMode="auto">
          <a:xfrm>
            <a:off x="6664693" y="2263621"/>
            <a:ext cx="341904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電柱が</a:t>
            </a:r>
            <a:r>
              <a:rPr lang="ja-JP" altLang="en-US" sz="2400" dirty="0" smtClean="0">
                <a:solidFill>
                  <a:srgbClr val="FFC000"/>
                </a:solidFill>
                <a:latin typeface="+mn-ea"/>
              </a:rPr>
              <a:t>少し傾いて</a:t>
            </a: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いる</a:t>
            </a:r>
          </a:p>
        </p:txBody>
      </p:sp>
      <p:sp>
        <p:nvSpPr>
          <p:cNvPr id="36" name="テキスト ボックス 23"/>
          <p:cNvSpPr txBox="1">
            <a:spLocks noChangeArrowheads="1"/>
          </p:cNvSpPr>
          <p:nvPr/>
        </p:nvSpPr>
        <p:spPr bwMode="auto">
          <a:xfrm>
            <a:off x="8185405" y="4217675"/>
            <a:ext cx="364397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のり</a:t>
            </a:r>
            <a:r>
              <a:rPr lang="ja-JP" altLang="en-US" sz="2400" dirty="0" smtClean="0">
                <a:solidFill>
                  <a:srgbClr val="FFC000"/>
                </a:solidFill>
                <a:latin typeface="+mn-ea"/>
              </a:rPr>
              <a:t>面がすべって</a:t>
            </a: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いる</a:t>
            </a:r>
          </a:p>
        </p:txBody>
      </p:sp>
      <p:sp>
        <p:nvSpPr>
          <p:cNvPr id="39" name="テキスト ボックス 27"/>
          <p:cNvSpPr txBox="1">
            <a:spLocks noChangeArrowheads="1"/>
          </p:cNvSpPr>
          <p:nvPr/>
        </p:nvSpPr>
        <p:spPr bwMode="auto">
          <a:xfrm>
            <a:off x="4589114" y="3708681"/>
            <a:ext cx="437551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建物が</a:t>
            </a:r>
            <a:r>
              <a:rPr lang="ja-JP" altLang="en-US" sz="2400" dirty="0" smtClean="0">
                <a:solidFill>
                  <a:srgbClr val="FFC000"/>
                </a:solidFill>
                <a:latin typeface="+mn-ea"/>
              </a:rPr>
              <a:t>動く</a:t>
            </a:r>
            <a:endParaRPr lang="ja-JP" altLang="en-US" sz="2400" dirty="0">
              <a:solidFill>
                <a:srgbClr val="FFC000"/>
              </a:solidFill>
              <a:latin typeface="+mn-ea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 rot="16200000">
            <a:off x="8183779" y="4291271"/>
            <a:ext cx="909530" cy="1283441"/>
            <a:chOff x="7307956" y="3395132"/>
            <a:chExt cx="909530" cy="1283441"/>
          </a:xfrm>
        </p:grpSpPr>
        <p:sp>
          <p:nvSpPr>
            <p:cNvPr id="64" name="二等辺三角形 63"/>
            <p:cNvSpPr/>
            <p:nvPr/>
          </p:nvSpPr>
          <p:spPr>
            <a:xfrm rot="12658443">
              <a:off x="7919135" y="3395132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二等辺三角形 64"/>
            <p:cNvSpPr/>
            <p:nvPr/>
          </p:nvSpPr>
          <p:spPr>
            <a:xfrm rot="12658443">
              <a:off x="7771760" y="3643924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二等辺三角形 65"/>
            <p:cNvSpPr/>
            <p:nvPr/>
          </p:nvSpPr>
          <p:spPr>
            <a:xfrm rot="12658443">
              <a:off x="7619848" y="3899063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二等辺三角形 66"/>
            <p:cNvSpPr/>
            <p:nvPr/>
          </p:nvSpPr>
          <p:spPr>
            <a:xfrm rot="12658443">
              <a:off x="7467937" y="4159751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二等辺三角形 67"/>
            <p:cNvSpPr/>
            <p:nvPr/>
          </p:nvSpPr>
          <p:spPr>
            <a:xfrm rot="12658443">
              <a:off x="7307956" y="4421373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0" name="円/楕円 39"/>
          <p:cNvSpPr/>
          <p:nvPr/>
        </p:nvSpPr>
        <p:spPr>
          <a:xfrm>
            <a:off x="6445854" y="4174163"/>
            <a:ext cx="1157961" cy="115796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1" name="グループ化 40"/>
          <p:cNvGrpSpPr/>
          <p:nvPr/>
        </p:nvGrpSpPr>
        <p:grpSpPr>
          <a:xfrm rot="16200000">
            <a:off x="8177419" y="4289505"/>
            <a:ext cx="909530" cy="1283441"/>
            <a:chOff x="7307956" y="3395132"/>
            <a:chExt cx="909530" cy="1283441"/>
          </a:xfrm>
        </p:grpSpPr>
        <p:sp>
          <p:nvSpPr>
            <p:cNvPr id="42" name="二等辺三角形 41"/>
            <p:cNvSpPr/>
            <p:nvPr/>
          </p:nvSpPr>
          <p:spPr>
            <a:xfrm rot="12658443">
              <a:off x="7919135" y="3395132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二等辺三角形 45"/>
            <p:cNvSpPr/>
            <p:nvPr/>
          </p:nvSpPr>
          <p:spPr>
            <a:xfrm rot="12658443">
              <a:off x="7771760" y="3643924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二等辺三角形 47"/>
            <p:cNvSpPr/>
            <p:nvPr/>
          </p:nvSpPr>
          <p:spPr>
            <a:xfrm rot="12658443">
              <a:off x="7619848" y="3899063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二等辺三角形 49"/>
            <p:cNvSpPr/>
            <p:nvPr/>
          </p:nvSpPr>
          <p:spPr>
            <a:xfrm rot="12658443">
              <a:off x="7467937" y="4159751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二等辺三角形 50"/>
            <p:cNvSpPr/>
            <p:nvPr/>
          </p:nvSpPr>
          <p:spPr>
            <a:xfrm rot="12658443">
              <a:off x="7307956" y="4421373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2" name="グループ化 51"/>
          <p:cNvGrpSpPr/>
          <p:nvPr/>
        </p:nvGrpSpPr>
        <p:grpSpPr>
          <a:xfrm rot="16200000">
            <a:off x="7110047" y="2504481"/>
            <a:ext cx="610243" cy="779510"/>
            <a:chOff x="7307956" y="3899063"/>
            <a:chExt cx="610243" cy="779510"/>
          </a:xfrm>
        </p:grpSpPr>
        <p:sp>
          <p:nvSpPr>
            <p:cNvPr id="57" name="二等辺三角形 56"/>
            <p:cNvSpPr/>
            <p:nvPr/>
          </p:nvSpPr>
          <p:spPr>
            <a:xfrm rot="12658443">
              <a:off x="7619848" y="3899063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二等辺三角形 60"/>
            <p:cNvSpPr/>
            <p:nvPr/>
          </p:nvSpPr>
          <p:spPr>
            <a:xfrm rot="12658443">
              <a:off x="7467937" y="4159751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二等辺三角形 61"/>
            <p:cNvSpPr/>
            <p:nvPr/>
          </p:nvSpPr>
          <p:spPr>
            <a:xfrm rot="12658443">
              <a:off x="7307956" y="4421373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2" name="グループ化 71"/>
          <p:cNvGrpSpPr/>
          <p:nvPr/>
        </p:nvGrpSpPr>
        <p:grpSpPr>
          <a:xfrm rot="16200000">
            <a:off x="6120824" y="4055027"/>
            <a:ext cx="610243" cy="779510"/>
            <a:chOff x="7307956" y="3899063"/>
            <a:chExt cx="610243" cy="779510"/>
          </a:xfrm>
        </p:grpSpPr>
        <p:sp>
          <p:nvSpPr>
            <p:cNvPr id="73" name="二等辺三角形 72"/>
            <p:cNvSpPr/>
            <p:nvPr/>
          </p:nvSpPr>
          <p:spPr>
            <a:xfrm rot="12658443">
              <a:off x="7619848" y="3899063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二等辺三角形 73"/>
            <p:cNvSpPr/>
            <p:nvPr/>
          </p:nvSpPr>
          <p:spPr>
            <a:xfrm rot="12658443">
              <a:off x="7467937" y="4159751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二等辺三角形 74"/>
            <p:cNvSpPr/>
            <p:nvPr/>
          </p:nvSpPr>
          <p:spPr>
            <a:xfrm rot="12658443">
              <a:off x="7307956" y="4421373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6" name="グループ化 75"/>
          <p:cNvGrpSpPr/>
          <p:nvPr/>
        </p:nvGrpSpPr>
        <p:grpSpPr>
          <a:xfrm rot="6420423">
            <a:off x="7119287" y="4918437"/>
            <a:ext cx="610243" cy="779510"/>
            <a:chOff x="7307956" y="3899063"/>
            <a:chExt cx="610243" cy="779510"/>
          </a:xfrm>
        </p:grpSpPr>
        <p:sp>
          <p:nvSpPr>
            <p:cNvPr id="77" name="二等辺三角形 76"/>
            <p:cNvSpPr/>
            <p:nvPr/>
          </p:nvSpPr>
          <p:spPr>
            <a:xfrm rot="12658443">
              <a:off x="7619848" y="3899063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二等辺三角形 77"/>
            <p:cNvSpPr/>
            <p:nvPr/>
          </p:nvSpPr>
          <p:spPr>
            <a:xfrm rot="12658443">
              <a:off x="7467937" y="4159751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二等辺三角形 78"/>
            <p:cNvSpPr/>
            <p:nvPr/>
          </p:nvSpPr>
          <p:spPr>
            <a:xfrm rot="12658443">
              <a:off x="7307956" y="4421373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7154013" y="5804373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ja-JP" altLang="en-US" dirty="0">
                <a:solidFill>
                  <a:srgbClr val="FFC000"/>
                </a:solidFill>
                <a:latin typeface="+mn-ea"/>
              </a:rPr>
              <a:t>　土が盛上がる</a:t>
            </a:r>
          </a:p>
        </p:txBody>
      </p:sp>
    </p:spTree>
    <p:extLst>
      <p:ext uri="{BB962C8B-B14F-4D97-AF65-F5344CB8AC3E}">
        <p14:creationId xmlns:p14="http://schemas.microsoft.com/office/powerpoint/2010/main" val="251956373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地盤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」「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のり面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9074" y="2223296"/>
            <a:ext cx="3514726" cy="2170915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まず、先ほどと同様に、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宅地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地盤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に着目します。　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また、先ほどと同様に、手引き</a:t>
            </a:r>
            <a:r>
              <a:rPr lang="en-US" altLang="ja-JP" dirty="0" smtClean="0">
                <a:solidFill>
                  <a:schemeClr val="bg1"/>
                </a:solidFill>
                <a:latin typeface="+mn-ea"/>
              </a:rPr>
              <a:t>-16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ページの様式</a:t>
            </a:r>
            <a:r>
              <a:rPr lang="en-US" altLang="ja-JP" dirty="0" smtClean="0">
                <a:solidFill>
                  <a:schemeClr val="bg1"/>
                </a:solidFill>
                <a:latin typeface="+mn-ea"/>
              </a:rPr>
              <a:t>-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２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を使います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0061" y="1330666"/>
            <a:ext cx="7946882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　　　　　　</a:t>
            </a:r>
            <a:r>
              <a:rPr lang="ja-JP" altLang="en-US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手引</a:t>
            </a:r>
            <a:r>
              <a:rPr lang="en-US" altLang="ja-JP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-16</a:t>
            </a:r>
            <a:r>
              <a:rPr lang="ja-JP" altLang="en-US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ページ</a:t>
            </a:r>
            <a:endParaRPr lang="en-US" altLang="ja-JP" b="1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pic>
        <p:nvPicPr>
          <p:cNvPr id="9" name="Picture 7" descr="Y:\env\master\環境設計係\その他\社内会議用\★杉本部長\2014.04.02 全国宅地擁壁技術協会\添付書類\擁壁・のり面等被害状況調査・危険度判定票作成の手引き（旧）\修正\新しいフォルダー\擁壁・のり面等被害状況調査・危険度判定票作成の手引き_ページ_13（修正）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t="5391" r="5833" b="6519"/>
          <a:stretch>
            <a:fillRect/>
          </a:stretch>
        </p:blipFill>
        <p:spPr bwMode="auto">
          <a:xfrm>
            <a:off x="6153603" y="2187012"/>
            <a:ext cx="3110140" cy="450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29550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85726" y="2012807"/>
            <a:ext cx="3812875" cy="4956293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　現場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に着きました。</a:t>
            </a:r>
          </a:p>
          <a:p>
            <a:pPr algn="just"/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まず、</a:t>
            </a:r>
            <a:r>
              <a:rPr lang="ja-JP" altLang="en-US" sz="1700" b="1" dirty="0">
                <a:solidFill>
                  <a:srgbClr val="FFC000"/>
                </a:solidFill>
                <a:latin typeface="+mn-ea"/>
              </a:rPr>
              <a:t>周囲を眺めます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。調査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する宅地の他、</a:t>
            </a:r>
            <a:r>
              <a:rPr lang="ja-JP" altLang="en-US" sz="1700" b="1" dirty="0">
                <a:solidFill>
                  <a:srgbClr val="FFC000"/>
                </a:solidFill>
                <a:latin typeface="+mn-ea"/>
              </a:rPr>
              <a:t>周囲の状況をよく確認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します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。例えば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、液状化の被害であれば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、調査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する宅地のみの現象なの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か周辺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全体なのか　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等です。ここ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では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、手前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の舗装が剥離されたような変状が見られます。</a:t>
            </a:r>
          </a:p>
          <a:p>
            <a:pPr algn="just"/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　その他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に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、路面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の波打ちや建物の沈下等が確認されました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。また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、奥の宅地の建物にはブルーシートが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掛けられています。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建物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が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変状しているのでしょう。</a:t>
            </a:r>
          </a:p>
          <a:p>
            <a:pPr algn="just"/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　以上から、</a:t>
            </a:r>
            <a:r>
              <a:rPr lang="ja-JP" altLang="en-US" sz="1700" b="1" dirty="0" smtClean="0">
                <a:solidFill>
                  <a:srgbClr val="FFC000"/>
                </a:solidFill>
                <a:latin typeface="+mn-ea"/>
              </a:rPr>
              <a:t>この</a:t>
            </a:r>
            <a:r>
              <a:rPr lang="ja-JP" altLang="en-US" sz="1700" b="1" dirty="0">
                <a:solidFill>
                  <a:srgbClr val="FFC000"/>
                </a:solidFill>
                <a:latin typeface="+mn-ea"/>
              </a:rPr>
              <a:t>地域全体が被害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を受けていることが確認されました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sz="17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94860" y="1357180"/>
            <a:ext cx="6946900" cy="909031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sz="2600" dirty="0" smtClean="0">
                <a:latin typeface="+mn-ea"/>
              </a:rPr>
              <a:t>まずは、周囲を眺めます。</a:t>
            </a:r>
            <a:endParaRPr lang="en-US" altLang="ja-JP" sz="2600" dirty="0" smtClean="0">
              <a:latin typeface="+mn-ea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139" y="2448881"/>
            <a:ext cx="6243597" cy="399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1"/>
          <p:cNvSpPr txBox="1">
            <a:spLocks noChangeArrowheads="1"/>
          </p:cNvSpPr>
          <p:nvPr/>
        </p:nvSpPr>
        <p:spPr bwMode="auto">
          <a:xfrm>
            <a:off x="9099244" y="4140805"/>
            <a:ext cx="20150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沈下</a:t>
            </a:r>
            <a:endParaRPr lang="en-US" altLang="ja-JP" sz="2400" dirty="0">
              <a:solidFill>
                <a:srgbClr val="FFC000"/>
              </a:solidFill>
              <a:latin typeface="+mn-ea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建物</a:t>
            </a:r>
            <a:r>
              <a:rPr lang="ja-JP" altLang="en-US" sz="2400" dirty="0" smtClean="0">
                <a:solidFill>
                  <a:srgbClr val="FFC000"/>
                </a:solidFill>
                <a:latin typeface="+mn-ea"/>
              </a:rPr>
              <a:t>変形</a:t>
            </a:r>
            <a:endParaRPr lang="ja-JP" altLang="en-US" sz="2400" dirty="0">
              <a:solidFill>
                <a:srgbClr val="FFC000"/>
              </a:solidFill>
              <a:latin typeface="+mn-ea"/>
            </a:endParaRPr>
          </a:p>
        </p:txBody>
      </p:sp>
      <p:sp>
        <p:nvSpPr>
          <p:cNvPr id="16" name="テキスト ボックス 17"/>
          <p:cNvSpPr txBox="1">
            <a:spLocks noChangeArrowheads="1"/>
          </p:cNvSpPr>
          <p:nvPr/>
        </p:nvSpPr>
        <p:spPr bwMode="auto">
          <a:xfrm>
            <a:off x="4903817" y="4140805"/>
            <a:ext cx="227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 smtClean="0">
                <a:solidFill>
                  <a:srgbClr val="FFC000"/>
                </a:solidFill>
                <a:latin typeface="+mn-ea"/>
              </a:rPr>
              <a:t>舗装剥離変状</a:t>
            </a:r>
            <a:endParaRPr lang="ja-JP" altLang="en-US" sz="2400" dirty="0">
              <a:solidFill>
                <a:srgbClr val="FFC000"/>
              </a:solidFill>
              <a:latin typeface="+mn-ea"/>
            </a:endParaRPr>
          </a:p>
        </p:txBody>
      </p:sp>
      <p:sp>
        <p:nvSpPr>
          <p:cNvPr id="19" name="テキスト ボックス 23"/>
          <p:cNvSpPr txBox="1">
            <a:spLocks noChangeArrowheads="1"/>
          </p:cNvSpPr>
          <p:nvPr/>
        </p:nvSpPr>
        <p:spPr bwMode="auto">
          <a:xfrm>
            <a:off x="7666145" y="3683446"/>
            <a:ext cx="159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建物</a:t>
            </a:r>
            <a:r>
              <a:rPr lang="ja-JP" altLang="en-US" sz="2400" dirty="0" smtClean="0">
                <a:solidFill>
                  <a:srgbClr val="FFC000"/>
                </a:solidFill>
                <a:latin typeface="+mn-ea"/>
              </a:rPr>
              <a:t>損傷</a:t>
            </a:r>
            <a:endParaRPr lang="ja-JP" altLang="en-US" sz="2400" dirty="0">
              <a:solidFill>
                <a:srgbClr val="FFC000"/>
              </a:solidFill>
              <a:latin typeface="+mn-ea"/>
            </a:endParaRPr>
          </a:p>
        </p:txBody>
      </p:sp>
      <p:sp>
        <p:nvSpPr>
          <p:cNvPr id="20" name="テキスト ボックス 24"/>
          <p:cNvSpPr txBox="1">
            <a:spLocks noChangeArrowheads="1"/>
          </p:cNvSpPr>
          <p:nvPr/>
        </p:nvSpPr>
        <p:spPr bwMode="auto">
          <a:xfrm>
            <a:off x="8459599" y="5337142"/>
            <a:ext cx="23153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路面舗装変状</a:t>
            </a:r>
            <a:endParaRPr lang="en-US" altLang="ja-JP" sz="2400" dirty="0">
              <a:solidFill>
                <a:srgbClr val="FFC000"/>
              </a:solidFill>
              <a:latin typeface="+mn-ea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少し波打つ</a:t>
            </a:r>
          </a:p>
        </p:txBody>
      </p:sp>
      <p:sp>
        <p:nvSpPr>
          <p:cNvPr id="22" name="円/楕円 21"/>
          <p:cNvSpPr/>
          <p:nvPr/>
        </p:nvSpPr>
        <p:spPr>
          <a:xfrm>
            <a:off x="5047867" y="4646594"/>
            <a:ext cx="1362482" cy="136248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8459599" y="2486580"/>
            <a:ext cx="1288885" cy="1288885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9636267" y="3441013"/>
            <a:ext cx="759258" cy="75925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969352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地盤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」「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のり面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9074" y="2223296"/>
            <a:ext cx="3514726" cy="1893916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配点表は、手引き</a:t>
            </a:r>
            <a:r>
              <a:rPr lang="en-US" altLang="ja-JP" dirty="0">
                <a:solidFill>
                  <a:schemeClr val="bg1"/>
                </a:solidFill>
                <a:latin typeface="+mn-ea"/>
              </a:rPr>
              <a:t>-17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ページ（様式－２）の枠部分の記入欄を使用します。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この部分が、宅地地盤に関する欄になります。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0061" y="1330666"/>
            <a:ext cx="7946882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　　　　　　</a:t>
            </a:r>
            <a:r>
              <a:rPr lang="ja-JP" altLang="en-US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手引</a:t>
            </a:r>
            <a:r>
              <a:rPr lang="en-US" altLang="ja-JP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-17</a:t>
            </a:r>
            <a:r>
              <a:rPr lang="ja-JP" altLang="en-US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ページ</a:t>
            </a:r>
            <a:endParaRPr lang="en-US" altLang="ja-JP" b="1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pic>
        <p:nvPicPr>
          <p:cNvPr id="11" name="Picture 8" descr="Y:\env\master\環境設計係\その他\社内会議用\★杉本部長\2014.04.02 全国宅地擁壁技術協会\添付書類\擁壁・のり面等被害状況調査・危険度判定票作成の手引き（旧）\修正\新しいフォルダー\擁壁・のり面等被害状況調査・危険度判定票作成の手引き-14(修正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025" y="2241153"/>
            <a:ext cx="2986516" cy="44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250178" y="6020054"/>
            <a:ext cx="3163966" cy="708684"/>
          </a:xfrm>
          <a:prstGeom prst="rect">
            <a:avLst/>
          </a:prstGeom>
          <a:noFill/>
          <a:ln w="508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solidFill>
                <a:srgbClr val="FFC000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6250178" y="2223296"/>
            <a:ext cx="3163966" cy="1620486"/>
          </a:xfrm>
          <a:prstGeom prst="rect">
            <a:avLst/>
          </a:prstGeom>
          <a:noFill/>
          <a:ln w="508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solidFill>
                <a:srgbClr val="FFC000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414407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地盤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」「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のり面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5529" y="1962039"/>
            <a:ext cx="3663801" cy="5217903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宅地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地盤の変状を整理してみます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。確認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された変状は、クラックと沈下でした。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クラック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、沈下とも変状量または規模で判断します。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建物表側の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アスファルト面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に３</a:t>
            </a:r>
            <a:r>
              <a:rPr lang="en-US" altLang="ja-JP" dirty="0" smtClean="0">
                <a:solidFill>
                  <a:schemeClr val="bg1"/>
                </a:solidFill>
                <a:latin typeface="+mn-ea"/>
              </a:rPr>
              <a:t>cm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未満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のクラックが複数確認されています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。クラック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の幅は、３</a:t>
            </a:r>
            <a:r>
              <a:rPr lang="en-US" altLang="ja-JP" dirty="0">
                <a:solidFill>
                  <a:schemeClr val="bg1"/>
                </a:solidFill>
                <a:latin typeface="+mn-ea"/>
              </a:rPr>
              <a:t>cm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未満で程度として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は「小」ですがクラック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の数が、複数ということ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で、この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場合の程度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は「中」と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いうことになります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。沈下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は、</a:t>
            </a:r>
            <a:r>
              <a:rPr lang="en-US" altLang="ja-JP" dirty="0" smtClean="0">
                <a:solidFill>
                  <a:schemeClr val="bg1"/>
                </a:solidFill>
                <a:latin typeface="+mn-ea"/>
              </a:rPr>
              <a:t>15cm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程度で程度は「中」と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いうことになります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。液状化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はないよう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です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．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636553" y="1962039"/>
            <a:ext cx="7016604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dirty="0">
                <a:latin typeface="+mn-ea"/>
              </a:rPr>
              <a:t>ここでは、</a:t>
            </a:r>
            <a:endParaRPr lang="en-US" altLang="ja-JP" dirty="0">
              <a:latin typeface="+mn-ea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dirty="0">
                <a:latin typeface="+mn-ea"/>
              </a:rPr>
              <a:t>　</a:t>
            </a:r>
            <a:r>
              <a:rPr lang="ja-JP" altLang="en-US" dirty="0" smtClean="0">
                <a:latin typeface="+mn-ea"/>
              </a:rPr>
              <a:t>建物表側の</a:t>
            </a:r>
            <a:r>
              <a:rPr lang="ja-JP" altLang="en-US" dirty="0">
                <a:latin typeface="+mn-ea"/>
              </a:rPr>
              <a:t>アスファルト面に</a:t>
            </a:r>
            <a:endParaRPr lang="en-US" altLang="ja-JP" dirty="0">
              <a:latin typeface="+mn-ea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dirty="0">
                <a:latin typeface="+mn-ea"/>
              </a:rPr>
              <a:t>　　　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３</a:t>
            </a:r>
            <a:r>
              <a:rPr lang="en-US" altLang="ja-JP" b="1" dirty="0" smtClean="0">
                <a:solidFill>
                  <a:srgbClr val="FFC000"/>
                </a:solidFill>
                <a:latin typeface="+mn-ea"/>
              </a:rPr>
              <a:t>cm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未満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のクラックが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複数 →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　中</a:t>
            </a:r>
            <a:endParaRPr lang="en-US" altLang="ja-JP" b="1" dirty="0">
              <a:solidFill>
                <a:srgbClr val="FFC000"/>
              </a:solidFill>
              <a:latin typeface="+mn-ea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dirty="0">
                <a:solidFill>
                  <a:srgbClr val="FF0000"/>
                </a:solidFill>
                <a:latin typeface="+mn-ea"/>
              </a:rPr>
              <a:t>　　　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１５</a:t>
            </a:r>
            <a:r>
              <a:rPr lang="en-US" altLang="ja-JP" b="1" dirty="0" smtClean="0">
                <a:solidFill>
                  <a:srgbClr val="FFC000"/>
                </a:solidFill>
                <a:latin typeface="+mn-ea"/>
              </a:rPr>
              <a:t>cm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程度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の沈下　　　　 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→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　中</a:t>
            </a:r>
            <a:endParaRPr lang="en-US" altLang="ja-JP" b="1" dirty="0">
              <a:solidFill>
                <a:srgbClr val="FFC000"/>
              </a:solidFill>
              <a:latin typeface="+mn-ea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dirty="0">
                <a:solidFill>
                  <a:srgbClr val="FF0000"/>
                </a:solidFill>
                <a:latin typeface="+mn-ea"/>
              </a:rPr>
              <a:t>　　　</a:t>
            </a:r>
            <a:r>
              <a:rPr lang="ja-JP" altLang="en-US" dirty="0">
                <a:latin typeface="+mn-ea"/>
              </a:rPr>
              <a:t>建物は傾斜している</a:t>
            </a:r>
            <a:endParaRPr lang="en-US" altLang="ja-JP" dirty="0">
              <a:latin typeface="+mn-ea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dirty="0">
                <a:latin typeface="+mn-ea"/>
              </a:rPr>
              <a:t>　　　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液状化はないようです</a:t>
            </a:r>
            <a:r>
              <a:rPr lang="ja-JP" altLang="en-US" dirty="0">
                <a:solidFill>
                  <a:schemeClr val="tx2"/>
                </a:solidFill>
                <a:latin typeface="+mn-ea"/>
              </a:rPr>
              <a:t>　</a:t>
            </a:r>
            <a:endParaRPr lang="en-US" altLang="ja-JP" dirty="0">
              <a:solidFill>
                <a:schemeClr val="tx2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9701456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のり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面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986" y="2223296"/>
            <a:ext cx="3514726" cy="4940904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配点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の記入です。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クラックは「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中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」で「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３点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」、沈下は「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中」で　「４点」になります。　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変状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点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の最大値は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、４点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。液状化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の噴砂はないようです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ので加算点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はありません。 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よって、合計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は、４点となります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16516" y="1308894"/>
            <a:ext cx="8099283" cy="7705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宅地地盤の危険度評価／隆起・沈下・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液状化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sz="1700" b="1" dirty="0" smtClean="0">
                <a:solidFill>
                  <a:schemeClr val="bg1"/>
                </a:solidFill>
                <a:latin typeface="+mn-ea"/>
              </a:rPr>
              <a:t>表</a:t>
            </a:r>
            <a:r>
              <a:rPr lang="en-US" altLang="ja-JP" sz="1700" b="1" dirty="0" smtClean="0">
                <a:solidFill>
                  <a:schemeClr val="bg1"/>
                </a:solidFill>
                <a:latin typeface="+mn-ea"/>
              </a:rPr>
              <a:t>3-24</a:t>
            </a:r>
            <a:r>
              <a:rPr lang="ja-JP" altLang="en-US" sz="1700" b="1" dirty="0" smtClean="0">
                <a:solidFill>
                  <a:schemeClr val="bg1"/>
                </a:solidFill>
                <a:latin typeface="+mn-ea"/>
              </a:rPr>
              <a:t>　宅地地盤の配点表</a:t>
            </a:r>
            <a:endParaRPr lang="ja-JP" altLang="en-US" sz="1700" b="1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14" name="Group 6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5392218"/>
              </p:ext>
            </p:extLst>
          </p:nvPr>
        </p:nvGraphicFramePr>
        <p:xfrm>
          <a:off x="4204564" y="2483303"/>
          <a:ext cx="7570788" cy="3678236"/>
        </p:xfrm>
        <a:graphic>
          <a:graphicData uri="http://schemas.openxmlformats.org/drawingml/2006/table">
            <a:tbl>
              <a:tblPr/>
              <a:tblGrid>
                <a:gridCol w="3097213"/>
                <a:gridCol w="1608137"/>
                <a:gridCol w="1558925"/>
                <a:gridCol w="1306513"/>
              </a:tblGrid>
              <a:tr h="4318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程度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宅地地盤の配点表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9630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小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中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大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ｸﾗｯｸ（幅）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１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３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５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陥没（深さ）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２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４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６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沈下（沈下量･規模）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２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４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７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段差（段差量）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３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５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８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隆起（隆起量・規模）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７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８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９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６湧水・噴砂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ja-JP" altLang="en-US" sz="20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液状化による噴砂はなし　</a:t>
                      </a:r>
                      <a:r>
                        <a:rPr lang="en-US" altLang="ja-JP" sz="20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</a:t>
                      </a:r>
                      <a:r>
                        <a:rPr lang="ja-JP" altLang="en-US" sz="20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点加算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963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合計値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４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ectangle 52"/>
          <p:cNvSpPr>
            <a:spLocks noChangeArrowheads="1"/>
          </p:cNvSpPr>
          <p:nvPr/>
        </p:nvSpPr>
        <p:spPr bwMode="auto">
          <a:xfrm>
            <a:off x="3576712" y="6201520"/>
            <a:ext cx="61563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000" b="1" dirty="0">
                <a:solidFill>
                  <a:srgbClr val="FFC000"/>
                </a:solidFill>
                <a:latin typeface="+mn-ea"/>
              </a:rPr>
              <a:t>変状点の最大値を抽出する　→　４点</a:t>
            </a:r>
          </a:p>
        </p:txBody>
      </p:sp>
    </p:spTree>
    <p:extLst>
      <p:ext uri="{BB962C8B-B14F-4D97-AF65-F5344CB8AC3E}">
        <p14:creationId xmlns:p14="http://schemas.microsoft.com/office/powerpoint/2010/main" val="326399933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のり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面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986" y="2125322"/>
            <a:ext cx="3514726" cy="5494902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被害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の判定となります。　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まず、被害の合計点は「４」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点で、危険度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評価区分の範囲は「４～７点」に入り　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危険度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評価は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「中」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となります。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結果と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しては、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「変状等著しく、立ち入り制限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や場合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によっては、避難も必要。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」という判定に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なります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16516" y="1308894"/>
            <a:ext cx="8099283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+mn-ea"/>
              </a:rPr>
              <a:t>被害の評価</a:t>
            </a:r>
            <a:endParaRPr lang="ja-JP" altLang="en-US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4016516" y="2586963"/>
            <a:ext cx="7104696" cy="39114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ja-JP" altLang="en-US" sz="2800" dirty="0" smtClean="0">
                <a:latin typeface="+mn-ea"/>
              </a:rPr>
              <a:t>●変状点の合計値</a:t>
            </a:r>
            <a:endParaRPr lang="en-US" altLang="ja-JP" sz="2800" dirty="0" smtClean="0">
              <a:latin typeface="+mn-ea"/>
            </a:endParaRPr>
          </a:p>
          <a:p>
            <a:pPr algn="l">
              <a:lnSpc>
                <a:spcPct val="80000"/>
              </a:lnSpc>
            </a:pPr>
            <a:endParaRPr lang="en-US" altLang="ja-JP" sz="2800" dirty="0">
              <a:latin typeface="+mn-ea"/>
            </a:endParaRPr>
          </a:p>
          <a:p>
            <a:pPr algn="l">
              <a:lnSpc>
                <a:spcPct val="80000"/>
              </a:lnSpc>
            </a:pPr>
            <a:endParaRPr lang="en-US" altLang="ja-JP" sz="2800" dirty="0" smtClean="0">
              <a:latin typeface="+mn-ea"/>
            </a:endParaRPr>
          </a:p>
          <a:p>
            <a:pPr algn="l">
              <a:lnSpc>
                <a:spcPct val="80000"/>
              </a:lnSpc>
            </a:pPr>
            <a:r>
              <a:rPr lang="ja-JP" altLang="en-US" sz="2800" dirty="0" smtClean="0">
                <a:latin typeface="+mn-ea"/>
              </a:rPr>
              <a:t>●点数範囲</a:t>
            </a:r>
            <a:endParaRPr lang="en-US" altLang="ja-JP" sz="2800" dirty="0" smtClean="0">
              <a:latin typeface="+mn-ea"/>
            </a:endParaRPr>
          </a:p>
          <a:p>
            <a:pPr algn="l">
              <a:lnSpc>
                <a:spcPct val="80000"/>
              </a:lnSpc>
            </a:pPr>
            <a:endParaRPr lang="en-US" altLang="ja-JP" sz="2800" dirty="0">
              <a:latin typeface="+mn-ea"/>
            </a:endParaRPr>
          </a:p>
          <a:p>
            <a:pPr algn="l">
              <a:lnSpc>
                <a:spcPct val="80000"/>
              </a:lnSpc>
            </a:pPr>
            <a:endParaRPr lang="en-US" altLang="ja-JP" sz="2800" dirty="0" smtClean="0">
              <a:latin typeface="+mn-ea"/>
            </a:endParaRPr>
          </a:p>
          <a:p>
            <a:pPr algn="l">
              <a:lnSpc>
                <a:spcPct val="80000"/>
              </a:lnSpc>
            </a:pPr>
            <a:r>
              <a:rPr lang="ja-JP" altLang="en-US" sz="2800" dirty="0" smtClean="0">
                <a:latin typeface="+mn-ea"/>
              </a:rPr>
              <a:t>●判定区分</a:t>
            </a:r>
          </a:p>
          <a:p>
            <a:pPr>
              <a:lnSpc>
                <a:spcPct val="80000"/>
              </a:lnSpc>
            </a:pPr>
            <a:endParaRPr lang="ja-JP" altLang="en-US" sz="2800" dirty="0" smtClean="0">
              <a:latin typeface="+mn-ea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ja-JP" altLang="en-US" sz="2800" dirty="0" smtClean="0">
                <a:latin typeface="+mn-ea"/>
              </a:rPr>
              <a:t>　</a:t>
            </a: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6191215" y="2966687"/>
            <a:ext cx="1677498" cy="620839"/>
          </a:xfrm>
          <a:prstGeom prst="rect">
            <a:avLst/>
          </a:prstGeom>
          <a:solidFill>
            <a:srgbClr val="00C8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6794800" y="3053988"/>
            <a:ext cx="870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ja-JP" sz="2800" dirty="0" smtClean="0">
                <a:solidFill>
                  <a:schemeClr val="bg1"/>
                </a:solidFill>
                <a:latin typeface="+mn-ea"/>
              </a:rPr>
              <a:t>4</a:t>
            </a:r>
            <a:endParaRPr lang="ja-JP" altLang="en-US" sz="2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6252002" y="4352207"/>
            <a:ext cx="1677497" cy="620838"/>
          </a:xfrm>
          <a:prstGeom prst="rect">
            <a:avLst/>
          </a:prstGeom>
          <a:solidFill>
            <a:srgbClr val="00C8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6464743" y="4469547"/>
            <a:ext cx="15303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ja-JP" sz="2800" dirty="0">
                <a:solidFill>
                  <a:schemeClr val="bg1"/>
                </a:solidFill>
                <a:latin typeface="+mn-ea"/>
              </a:rPr>
              <a:t>4</a:t>
            </a:r>
            <a:r>
              <a:rPr lang="ja-JP" altLang="en-US" sz="2800" dirty="0">
                <a:solidFill>
                  <a:schemeClr val="bg1"/>
                </a:solidFill>
                <a:latin typeface="+mn-ea"/>
              </a:rPr>
              <a:t>～</a:t>
            </a:r>
            <a:r>
              <a:rPr lang="en-US" altLang="ja-JP" sz="2800" dirty="0">
                <a:solidFill>
                  <a:schemeClr val="bg1"/>
                </a:solidFill>
                <a:latin typeface="+mn-ea"/>
              </a:rPr>
              <a:t>7</a:t>
            </a:r>
            <a:r>
              <a:rPr lang="ja-JP" altLang="en-US" sz="2800" dirty="0">
                <a:solidFill>
                  <a:schemeClr val="bg1"/>
                </a:solidFill>
                <a:latin typeface="+mn-ea"/>
              </a:rPr>
              <a:t>点</a:t>
            </a: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8268657" y="2662223"/>
            <a:ext cx="3792187" cy="26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dirty="0">
                <a:latin typeface="+mn-ea"/>
              </a:rPr>
              <a:t>変状等が著しく、当該宅地に立ち入る場合は、時間、人数を制限するなど十分注意する。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dirty="0">
                <a:latin typeface="+mn-ea"/>
              </a:rPr>
              <a:t>変状が進行していれば避難も必要。</a:t>
            </a: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6252002" y="5844239"/>
            <a:ext cx="1677498" cy="620839"/>
          </a:xfrm>
          <a:prstGeom prst="rect">
            <a:avLst/>
          </a:prstGeom>
          <a:solidFill>
            <a:srgbClr val="00C8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6794800" y="5893048"/>
            <a:ext cx="808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sz="2800" dirty="0">
                <a:solidFill>
                  <a:schemeClr val="bg1"/>
                </a:solidFill>
                <a:latin typeface="+mn-ea"/>
              </a:rPr>
              <a:t>中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8472298" y="5952508"/>
            <a:ext cx="1802212" cy="404299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hangingPunct="1">
              <a:defRPr/>
            </a:pPr>
            <a:r>
              <a:rPr lang="ja-JP" altLang="en-US" sz="2400" dirty="0">
                <a:solidFill>
                  <a:schemeClr val="tx1"/>
                </a:solidFill>
                <a:latin typeface="+mn-ea"/>
              </a:rPr>
              <a:t>要注意宅地</a:t>
            </a:r>
          </a:p>
        </p:txBody>
      </p:sp>
      <p:sp>
        <p:nvSpPr>
          <p:cNvPr id="2" name="二等辺三角形 1"/>
          <p:cNvSpPr/>
          <p:nvPr/>
        </p:nvSpPr>
        <p:spPr>
          <a:xfrm rot="10800000">
            <a:off x="6883921" y="5281491"/>
            <a:ext cx="413657" cy="356601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840585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986" y="2125322"/>
            <a:ext cx="3514726" cy="5771901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次は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、のり面に着目します。　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こちら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も、記入表は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、手引き－１６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の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様式</a:t>
            </a:r>
            <a:r>
              <a:rPr lang="en-US" altLang="ja-JP" dirty="0" smtClean="0">
                <a:solidFill>
                  <a:schemeClr val="bg1"/>
                </a:solidFill>
                <a:latin typeface="+mn-ea"/>
              </a:rPr>
              <a:t>-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２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を使用します。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のり面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・自然斜面の調査・判定の手順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も併せて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ご覧下さい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16516" y="1308894"/>
            <a:ext cx="8099283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　　　　　　　　　　　　　　　　　　　　　　　　　手引</a:t>
            </a:r>
            <a:r>
              <a:rPr lang="en-US" altLang="ja-JP" b="1" dirty="0" smtClean="0">
                <a:solidFill>
                  <a:schemeClr val="bg1"/>
                </a:solidFill>
                <a:latin typeface="+mn-ea"/>
              </a:rPr>
              <a:t>-16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ページ</a:t>
            </a:r>
            <a:endParaRPr lang="ja-JP" altLang="en-US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8" name="Picture 7" descr="Y:\env\master\環境設計係\その他\社内会議用\★杉本部長\2014.04.02 全国宅地擁壁技術協会\添付書類\擁壁・のり面等被害状況調査・危険度判定票作成の手引き（旧）\修正\新しいフォルダー\擁壁・のり面等被害状況調査・危険度判定票作成の手引き_ページ_13（修正）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t="5391" r="5833" b="6519"/>
          <a:stretch>
            <a:fillRect/>
          </a:stretch>
        </p:blipFill>
        <p:spPr bwMode="auto">
          <a:xfrm>
            <a:off x="6271869" y="2125322"/>
            <a:ext cx="3204370" cy="464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81951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のり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面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986" y="2125322"/>
            <a:ext cx="3514726" cy="6325899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様式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－２ですが、今回はのり面ですので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、配点表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はこちら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の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枠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の部分の箇所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を使います。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この部分が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、のり面・自然斜面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を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配点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する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箇所です。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ここ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で、もう一度、被害状況を確認しましょう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16516" y="1308894"/>
            <a:ext cx="8099283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　　　　　　　　　　　　　　　　　　　　　　　　　手引</a:t>
            </a:r>
            <a:r>
              <a:rPr lang="en-US" altLang="ja-JP" b="1" dirty="0" smtClean="0">
                <a:solidFill>
                  <a:schemeClr val="bg1"/>
                </a:solidFill>
                <a:latin typeface="+mn-ea"/>
              </a:rPr>
              <a:t>-17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ページ</a:t>
            </a:r>
            <a:endParaRPr lang="ja-JP" altLang="en-US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" name="Picture 8" descr="Y:\env\master\環境設計係\その他\社内会議用\★杉本部長\2014.04.02 全国宅地擁壁技術協会\添付書類\擁壁・のり面等被害状況調査・危険度判定票作成の手引き（旧）\修正\新しいフォルダー\擁壁・のり面等被害状況調査・危険度判定票作成の手引き-14(修正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032" y="2244218"/>
            <a:ext cx="2999362" cy="450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311902" y="3853741"/>
            <a:ext cx="3127138" cy="2897367"/>
          </a:xfrm>
          <a:prstGeom prst="rect">
            <a:avLst/>
          </a:prstGeom>
          <a:noFill/>
          <a:ln w="508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6311902" y="2328281"/>
            <a:ext cx="3127138" cy="661294"/>
          </a:xfrm>
          <a:prstGeom prst="rect">
            <a:avLst/>
          </a:prstGeom>
          <a:noFill/>
          <a:ln w="508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52300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地盤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」「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のり面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7343" y="2305884"/>
            <a:ext cx="3422337" cy="3278911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まず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、電柱が少し傾いています。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そして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、建物が動いて土が盛り上がっています。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さらに、のり面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（斜面）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全体がすべって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いることが確認されました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05745" y="1333706"/>
            <a:ext cx="7163948" cy="937433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sz="2600" dirty="0" smtClean="0">
                <a:latin typeface="+mn-ea"/>
              </a:rPr>
              <a:t>調査宅地の裏側の復習です。</a:t>
            </a:r>
            <a:endParaRPr lang="en-US" altLang="ja-JP" sz="2600" dirty="0" smtClean="0">
              <a:latin typeface="+mn-ea"/>
            </a:endParaRPr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671" y="4029016"/>
            <a:ext cx="4062243" cy="271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744" y="2154135"/>
            <a:ext cx="4346758" cy="312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テキスト ボックス 22"/>
          <p:cNvSpPr txBox="1">
            <a:spLocks noChangeArrowheads="1"/>
          </p:cNvSpPr>
          <p:nvPr/>
        </p:nvSpPr>
        <p:spPr bwMode="auto">
          <a:xfrm>
            <a:off x="6664693" y="2263621"/>
            <a:ext cx="341904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電柱が</a:t>
            </a:r>
            <a:r>
              <a:rPr lang="ja-JP" altLang="en-US" sz="2400" dirty="0" smtClean="0">
                <a:solidFill>
                  <a:srgbClr val="FFC000"/>
                </a:solidFill>
                <a:latin typeface="+mn-ea"/>
              </a:rPr>
              <a:t>少し傾いて</a:t>
            </a: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いる</a:t>
            </a:r>
          </a:p>
        </p:txBody>
      </p:sp>
      <p:sp>
        <p:nvSpPr>
          <p:cNvPr id="36" name="テキスト ボックス 23"/>
          <p:cNvSpPr txBox="1">
            <a:spLocks noChangeArrowheads="1"/>
          </p:cNvSpPr>
          <p:nvPr/>
        </p:nvSpPr>
        <p:spPr bwMode="auto">
          <a:xfrm>
            <a:off x="8185405" y="4217675"/>
            <a:ext cx="364397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のり</a:t>
            </a:r>
            <a:r>
              <a:rPr lang="ja-JP" altLang="en-US" sz="2400" dirty="0" smtClean="0">
                <a:solidFill>
                  <a:srgbClr val="FFC000"/>
                </a:solidFill>
                <a:latin typeface="+mn-ea"/>
              </a:rPr>
              <a:t>面がすべって</a:t>
            </a: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いる</a:t>
            </a:r>
          </a:p>
        </p:txBody>
      </p:sp>
      <p:sp>
        <p:nvSpPr>
          <p:cNvPr id="39" name="テキスト ボックス 27"/>
          <p:cNvSpPr txBox="1">
            <a:spLocks noChangeArrowheads="1"/>
          </p:cNvSpPr>
          <p:nvPr/>
        </p:nvSpPr>
        <p:spPr bwMode="auto">
          <a:xfrm>
            <a:off x="4589114" y="3708681"/>
            <a:ext cx="437551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建物が</a:t>
            </a:r>
            <a:r>
              <a:rPr lang="ja-JP" altLang="en-US" sz="2400" dirty="0" smtClean="0">
                <a:solidFill>
                  <a:srgbClr val="FFC000"/>
                </a:solidFill>
                <a:latin typeface="+mn-ea"/>
              </a:rPr>
              <a:t>動く</a:t>
            </a:r>
            <a:endParaRPr lang="ja-JP" altLang="en-US" sz="2400" dirty="0">
              <a:solidFill>
                <a:srgbClr val="FFC000"/>
              </a:solidFill>
              <a:latin typeface="+mn-ea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 rot="16200000">
            <a:off x="8183779" y="4291271"/>
            <a:ext cx="909530" cy="1283441"/>
            <a:chOff x="7307956" y="3395132"/>
            <a:chExt cx="909530" cy="1283441"/>
          </a:xfrm>
        </p:grpSpPr>
        <p:sp>
          <p:nvSpPr>
            <p:cNvPr id="64" name="二等辺三角形 63"/>
            <p:cNvSpPr/>
            <p:nvPr/>
          </p:nvSpPr>
          <p:spPr>
            <a:xfrm rot="12658443">
              <a:off x="7919135" y="3395132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二等辺三角形 64"/>
            <p:cNvSpPr/>
            <p:nvPr/>
          </p:nvSpPr>
          <p:spPr>
            <a:xfrm rot="12658443">
              <a:off x="7771760" y="3643924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二等辺三角形 65"/>
            <p:cNvSpPr/>
            <p:nvPr/>
          </p:nvSpPr>
          <p:spPr>
            <a:xfrm rot="12658443">
              <a:off x="7619848" y="3899063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二等辺三角形 66"/>
            <p:cNvSpPr/>
            <p:nvPr/>
          </p:nvSpPr>
          <p:spPr>
            <a:xfrm rot="12658443">
              <a:off x="7467937" y="4159751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二等辺三角形 67"/>
            <p:cNvSpPr/>
            <p:nvPr/>
          </p:nvSpPr>
          <p:spPr>
            <a:xfrm rot="12658443">
              <a:off x="7307956" y="4421373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0" name="円/楕円 39"/>
          <p:cNvSpPr/>
          <p:nvPr/>
        </p:nvSpPr>
        <p:spPr>
          <a:xfrm>
            <a:off x="6445854" y="4174163"/>
            <a:ext cx="1157961" cy="115796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1" name="グループ化 40"/>
          <p:cNvGrpSpPr/>
          <p:nvPr/>
        </p:nvGrpSpPr>
        <p:grpSpPr>
          <a:xfrm rot="16200000">
            <a:off x="8177419" y="4289505"/>
            <a:ext cx="909530" cy="1283441"/>
            <a:chOff x="7307956" y="3395132"/>
            <a:chExt cx="909530" cy="1283441"/>
          </a:xfrm>
        </p:grpSpPr>
        <p:sp>
          <p:nvSpPr>
            <p:cNvPr id="42" name="二等辺三角形 41"/>
            <p:cNvSpPr/>
            <p:nvPr/>
          </p:nvSpPr>
          <p:spPr>
            <a:xfrm rot="12658443">
              <a:off x="7919135" y="3395132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二等辺三角形 45"/>
            <p:cNvSpPr/>
            <p:nvPr/>
          </p:nvSpPr>
          <p:spPr>
            <a:xfrm rot="12658443">
              <a:off x="7771760" y="3643924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二等辺三角形 47"/>
            <p:cNvSpPr/>
            <p:nvPr/>
          </p:nvSpPr>
          <p:spPr>
            <a:xfrm rot="12658443">
              <a:off x="7619848" y="3899063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二等辺三角形 49"/>
            <p:cNvSpPr/>
            <p:nvPr/>
          </p:nvSpPr>
          <p:spPr>
            <a:xfrm rot="12658443">
              <a:off x="7467937" y="4159751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二等辺三角形 50"/>
            <p:cNvSpPr/>
            <p:nvPr/>
          </p:nvSpPr>
          <p:spPr>
            <a:xfrm rot="12658443">
              <a:off x="7307956" y="4421373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2" name="グループ化 51"/>
          <p:cNvGrpSpPr/>
          <p:nvPr/>
        </p:nvGrpSpPr>
        <p:grpSpPr>
          <a:xfrm rot="16200000">
            <a:off x="7110047" y="2504481"/>
            <a:ext cx="610243" cy="779510"/>
            <a:chOff x="7307956" y="3899063"/>
            <a:chExt cx="610243" cy="779510"/>
          </a:xfrm>
        </p:grpSpPr>
        <p:sp>
          <p:nvSpPr>
            <p:cNvPr id="57" name="二等辺三角形 56"/>
            <p:cNvSpPr/>
            <p:nvPr/>
          </p:nvSpPr>
          <p:spPr>
            <a:xfrm rot="12658443">
              <a:off x="7619848" y="3899063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二等辺三角形 60"/>
            <p:cNvSpPr/>
            <p:nvPr/>
          </p:nvSpPr>
          <p:spPr>
            <a:xfrm rot="12658443">
              <a:off x="7467937" y="4159751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二等辺三角形 61"/>
            <p:cNvSpPr/>
            <p:nvPr/>
          </p:nvSpPr>
          <p:spPr>
            <a:xfrm rot="12658443">
              <a:off x="7307956" y="4421373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2" name="グループ化 71"/>
          <p:cNvGrpSpPr/>
          <p:nvPr/>
        </p:nvGrpSpPr>
        <p:grpSpPr>
          <a:xfrm rot="16200000">
            <a:off x="6120824" y="4055027"/>
            <a:ext cx="610243" cy="779510"/>
            <a:chOff x="7307956" y="3899063"/>
            <a:chExt cx="610243" cy="779510"/>
          </a:xfrm>
        </p:grpSpPr>
        <p:sp>
          <p:nvSpPr>
            <p:cNvPr id="73" name="二等辺三角形 72"/>
            <p:cNvSpPr/>
            <p:nvPr/>
          </p:nvSpPr>
          <p:spPr>
            <a:xfrm rot="12658443">
              <a:off x="7619848" y="3899063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二等辺三角形 73"/>
            <p:cNvSpPr/>
            <p:nvPr/>
          </p:nvSpPr>
          <p:spPr>
            <a:xfrm rot="12658443">
              <a:off x="7467937" y="4159751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二等辺三角形 74"/>
            <p:cNvSpPr/>
            <p:nvPr/>
          </p:nvSpPr>
          <p:spPr>
            <a:xfrm rot="12658443">
              <a:off x="7307956" y="4421373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6" name="グループ化 75"/>
          <p:cNvGrpSpPr/>
          <p:nvPr/>
        </p:nvGrpSpPr>
        <p:grpSpPr>
          <a:xfrm rot="6420423">
            <a:off x="7119287" y="4918437"/>
            <a:ext cx="610243" cy="779510"/>
            <a:chOff x="7307956" y="3899063"/>
            <a:chExt cx="610243" cy="779510"/>
          </a:xfrm>
        </p:grpSpPr>
        <p:sp>
          <p:nvSpPr>
            <p:cNvPr id="77" name="二等辺三角形 76"/>
            <p:cNvSpPr/>
            <p:nvPr/>
          </p:nvSpPr>
          <p:spPr>
            <a:xfrm rot="12658443">
              <a:off x="7619848" y="3899063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二等辺三角形 77"/>
            <p:cNvSpPr/>
            <p:nvPr/>
          </p:nvSpPr>
          <p:spPr>
            <a:xfrm rot="12658443">
              <a:off x="7467937" y="4159751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二等辺三角形 78"/>
            <p:cNvSpPr/>
            <p:nvPr/>
          </p:nvSpPr>
          <p:spPr>
            <a:xfrm rot="12658443">
              <a:off x="7307956" y="4421373"/>
              <a:ext cx="298351" cy="2572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7154013" y="5804373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ja-JP" altLang="en-US" dirty="0">
                <a:solidFill>
                  <a:srgbClr val="FFC000"/>
                </a:solidFill>
                <a:latin typeface="+mn-ea"/>
              </a:rPr>
              <a:t>　土が盛上がる</a:t>
            </a:r>
          </a:p>
        </p:txBody>
      </p:sp>
    </p:spTree>
    <p:extLst>
      <p:ext uri="{BB962C8B-B14F-4D97-AF65-F5344CB8AC3E}">
        <p14:creationId xmlns:p14="http://schemas.microsoft.com/office/powerpoint/2010/main" val="20477864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763" y="2012328"/>
            <a:ext cx="7900987" cy="48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フリーフォーム 9"/>
          <p:cNvSpPr/>
          <p:nvPr/>
        </p:nvSpPr>
        <p:spPr>
          <a:xfrm>
            <a:off x="4384150" y="4545978"/>
            <a:ext cx="5821363" cy="2105025"/>
          </a:xfrm>
          <a:custGeom>
            <a:avLst/>
            <a:gdLst>
              <a:gd name="connsiteX0" fmla="*/ 0 w 5820228"/>
              <a:gd name="connsiteY0" fmla="*/ 0 h 2104571"/>
              <a:gd name="connsiteX1" fmla="*/ 1567542 w 5820228"/>
              <a:gd name="connsiteY1" fmla="*/ 653143 h 2104571"/>
              <a:gd name="connsiteX2" fmla="*/ 3265714 w 5820228"/>
              <a:gd name="connsiteY2" fmla="*/ 1320800 h 2104571"/>
              <a:gd name="connsiteX3" fmla="*/ 4586514 w 5820228"/>
              <a:gd name="connsiteY3" fmla="*/ 1669143 h 2104571"/>
              <a:gd name="connsiteX4" fmla="*/ 5820228 w 5820228"/>
              <a:gd name="connsiteY4" fmla="*/ 2104571 h 210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0228" h="2104571">
                <a:moveTo>
                  <a:pt x="0" y="0"/>
                </a:moveTo>
                <a:lnTo>
                  <a:pt x="1567542" y="653143"/>
                </a:lnTo>
                <a:cubicBezTo>
                  <a:pt x="2111828" y="873276"/>
                  <a:pt x="2762552" y="1151467"/>
                  <a:pt x="3265714" y="1320800"/>
                </a:cubicBezTo>
                <a:cubicBezTo>
                  <a:pt x="3768876" y="1490133"/>
                  <a:pt x="4160762" y="1538515"/>
                  <a:pt x="4586514" y="1669143"/>
                </a:cubicBezTo>
                <a:cubicBezTo>
                  <a:pt x="5012266" y="1799771"/>
                  <a:pt x="5416247" y="1952171"/>
                  <a:pt x="5820228" y="2104571"/>
                </a:cubicBezTo>
              </a:path>
            </a:pathLst>
          </a:custGeom>
          <a:ln w="2222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10323600" y="6112933"/>
            <a:ext cx="103058" cy="62891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地盤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」「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のり面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7343" y="2305884"/>
            <a:ext cx="3422337" cy="3278911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状況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を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図示化して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みました。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もともとは、この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ような状態であったと考えられます。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そこ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に地震が発生し　　　　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て・・・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05745" y="1333706"/>
            <a:ext cx="7163948" cy="909031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sz="2600" dirty="0" smtClean="0">
                <a:latin typeface="+mn-ea"/>
              </a:rPr>
              <a:t>状況を図示化してみます。</a:t>
            </a:r>
            <a:endParaRPr lang="en-US" altLang="ja-JP" sz="2600" dirty="0" smtClean="0">
              <a:latin typeface="+mn-e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449733" y="3525970"/>
            <a:ext cx="2396066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600" dirty="0" smtClean="0"/>
              <a:t>当初の形状</a:t>
            </a:r>
            <a:endParaRPr lang="en-US" altLang="ja-JP" sz="2600" dirty="0" smtClean="0"/>
          </a:p>
          <a:p>
            <a:endParaRPr kumimoji="1" lang="ja-JP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59726419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 bwMode="auto">
          <a:xfrm>
            <a:off x="3559469" y="7154018"/>
            <a:ext cx="457200" cy="4572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E187E7E-B569-4ECE-A3D3-48501ED38F1F}" type="slidenum">
              <a:rPr kumimoji="0" lang="ja-JP" altLang="en-US" sz="1400">
                <a:solidFill>
                  <a:srgbClr val="FFFFFF"/>
                </a:solidFill>
                <a:latin typeface="Franklin Gothic Book" panose="020B0503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kumimoji="0" lang="en-US" altLang="ja-JP" sz="1400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1" name="テキスト ボックス 20"/>
          <p:cNvSpPr txBox="1">
            <a:spLocks noChangeArrowheads="1"/>
          </p:cNvSpPr>
          <p:nvPr/>
        </p:nvSpPr>
        <p:spPr bwMode="auto">
          <a:xfrm>
            <a:off x="7988859" y="3846939"/>
            <a:ext cx="427328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dirty="0">
                <a:solidFill>
                  <a:srgbClr val="FFC000"/>
                </a:solidFill>
                <a:latin typeface="+mn-ea"/>
              </a:rPr>
              <a:t>すべりが発生</a:t>
            </a:r>
            <a:r>
              <a:rPr lang="ja-JP" altLang="en-US" dirty="0" smtClean="0">
                <a:solidFill>
                  <a:srgbClr val="FFC000"/>
                </a:solidFill>
                <a:latin typeface="+mn-ea"/>
              </a:rPr>
              <a:t>し沈下</a:t>
            </a:r>
            <a:r>
              <a:rPr lang="ja-JP" altLang="en-US" dirty="0">
                <a:solidFill>
                  <a:srgbClr val="FFC000"/>
                </a:solidFill>
                <a:latin typeface="+mn-ea"/>
              </a:rPr>
              <a:t>した</a:t>
            </a:r>
          </a:p>
        </p:txBody>
      </p:sp>
      <p:cxnSp>
        <p:nvCxnSpPr>
          <p:cNvPr id="22" name="直線コネクタ 21"/>
          <p:cNvCxnSpPr/>
          <p:nvPr/>
        </p:nvCxnSpPr>
        <p:spPr>
          <a:xfrm>
            <a:off x="3956344" y="4525118"/>
            <a:ext cx="3384550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10149183" y="6038007"/>
            <a:ext cx="179387" cy="719137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cxnSp>
        <p:nvCxnSpPr>
          <p:cNvPr id="25" name="直線コネクタ 24"/>
          <p:cNvCxnSpPr/>
          <p:nvPr/>
        </p:nvCxnSpPr>
        <p:spPr>
          <a:xfrm>
            <a:off x="10436520" y="6541243"/>
            <a:ext cx="136842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フリーフォーム 28"/>
          <p:cNvSpPr/>
          <p:nvPr/>
        </p:nvSpPr>
        <p:spPr>
          <a:xfrm>
            <a:off x="7340895" y="4453682"/>
            <a:ext cx="2951163" cy="2016125"/>
          </a:xfrm>
          <a:custGeom>
            <a:avLst/>
            <a:gdLst>
              <a:gd name="connsiteX0" fmla="*/ 0 w 2368446"/>
              <a:gd name="connsiteY0" fmla="*/ 0 h 1948722"/>
              <a:gd name="connsiteX1" fmla="*/ 959370 w 2368446"/>
              <a:gd name="connsiteY1" fmla="*/ 989351 h 1948722"/>
              <a:gd name="connsiteX2" fmla="*/ 1783829 w 2368446"/>
              <a:gd name="connsiteY2" fmla="*/ 1424066 h 1948722"/>
              <a:gd name="connsiteX3" fmla="*/ 2368446 w 2368446"/>
              <a:gd name="connsiteY3" fmla="*/ 1948722 h 194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8446" h="1948722">
                <a:moveTo>
                  <a:pt x="0" y="0"/>
                </a:moveTo>
                <a:cubicBezTo>
                  <a:pt x="331032" y="376003"/>
                  <a:pt x="662065" y="752007"/>
                  <a:pt x="959370" y="989351"/>
                </a:cubicBezTo>
                <a:cubicBezTo>
                  <a:pt x="1256675" y="1226695"/>
                  <a:pt x="1548983" y="1264171"/>
                  <a:pt x="1783829" y="1424066"/>
                </a:cubicBezTo>
                <a:cubicBezTo>
                  <a:pt x="2018675" y="1583961"/>
                  <a:pt x="2193560" y="1766341"/>
                  <a:pt x="2368446" y="1948722"/>
                </a:cubicBezTo>
              </a:path>
            </a:pathLst>
          </a:custGeom>
          <a:ln w="2222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4892970" y="2869356"/>
            <a:ext cx="1223963" cy="1655762"/>
          </a:xfrm>
          <a:prstGeom prst="rect">
            <a:avLst/>
          </a:prstGeom>
          <a:solidFill>
            <a:srgbClr val="FFFFFF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32" name="正方形/長方形 31"/>
          <p:cNvSpPr/>
          <p:nvPr/>
        </p:nvSpPr>
        <p:spPr>
          <a:xfrm rot="427589">
            <a:off x="4989807" y="2866181"/>
            <a:ext cx="1223962" cy="16573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33" name="正方形/長方形 32"/>
          <p:cNvSpPr/>
          <p:nvPr/>
        </p:nvSpPr>
        <p:spPr>
          <a:xfrm rot="452782">
            <a:off x="5000920" y="3826619"/>
            <a:ext cx="360363" cy="5762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35" name="フリーフォーム 34"/>
          <p:cNvSpPr/>
          <p:nvPr/>
        </p:nvSpPr>
        <p:spPr>
          <a:xfrm>
            <a:off x="4027783" y="4525118"/>
            <a:ext cx="6192837" cy="1709738"/>
          </a:xfrm>
          <a:custGeom>
            <a:avLst/>
            <a:gdLst>
              <a:gd name="connsiteX0" fmla="*/ 0 w 5612130"/>
              <a:gd name="connsiteY0" fmla="*/ 0 h 1565910"/>
              <a:gd name="connsiteX1" fmla="*/ 2526030 w 5612130"/>
              <a:gd name="connsiteY1" fmla="*/ 205740 h 1565910"/>
              <a:gd name="connsiteX2" fmla="*/ 3600450 w 5612130"/>
              <a:gd name="connsiteY2" fmla="*/ 240030 h 1565910"/>
              <a:gd name="connsiteX3" fmla="*/ 4560570 w 5612130"/>
              <a:gd name="connsiteY3" fmla="*/ 720090 h 1565910"/>
              <a:gd name="connsiteX4" fmla="*/ 5612130 w 5612130"/>
              <a:gd name="connsiteY4" fmla="*/ 1565910 h 156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2130" h="1565910">
                <a:moveTo>
                  <a:pt x="0" y="0"/>
                </a:moveTo>
                <a:lnTo>
                  <a:pt x="2526030" y="205740"/>
                </a:lnTo>
                <a:cubicBezTo>
                  <a:pt x="3126105" y="245745"/>
                  <a:pt x="3261360" y="154305"/>
                  <a:pt x="3600450" y="240030"/>
                </a:cubicBezTo>
                <a:cubicBezTo>
                  <a:pt x="3939540" y="325755"/>
                  <a:pt x="4225290" y="499110"/>
                  <a:pt x="4560570" y="720090"/>
                </a:cubicBezTo>
                <a:cubicBezTo>
                  <a:pt x="4895850" y="941070"/>
                  <a:pt x="5253990" y="1253490"/>
                  <a:pt x="5612130" y="1565910"/>
                </a:cubicBezTo>
              </a:path>
            </a:pathLst>
          </a:cu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36" name="正方形/長方形 35"/>
          <p:cNvSpPr/>
          <p:nvPr/>
        </p:nvSpPr>
        <p:spPr>
          <a:xfrm rot="373109">
            <a:off x="10258719" y="6045943"/>
            <a:ext cx="184150" cy="7191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pic>
        <p:nvPicPr>
          <p:cNvPr id="41" name="Picture 3" descr="C:\Documents and Settings\Administrator\Local Settings\Temporary Internet Files\Content.IE5\NH6PJXP3\MC900391194[1].wm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7961">
            <a:off x="6759870" y="2413744"/>
            <a:ext cx="911225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フリーフォーム 15"/>
          <p:cNvSpPr/>
          <p:nvPr/>
        </p:nvSpPr>
        <p:spPr>
          <a:xfrm>
            <a:off x="4461170" y="4682282"/>
            <a:ext cx="5821363" cy="2105025"/>
          </a:xfrm>
          <a:custGeom>
            <a:avLst/>
            <a:gdLst>
              <a:gd name="connsiteX0" fmla="*/ 0 w 5820228"/>
              <a:gd name="connsiteY0" fmla="*/ 0 h 2104571"/>
              <a:gd name="connsiteX1" fmla="*/ 1567542 w 5820228"/>
              <a:gd name="connsiteY1" fmla="*/ 653143 h 2104571"/>
              <a:gd name="connsiteX2" fmla="*/ 3265714 w 5820228"/>
              <a:gd name="connsiteY2" fmla="*/ 1320800 h 2104571"/>
              <a:gd name="connsiteX3" fmla="*/ 4586514 w 5820228"/>
              <a:gd name="connsiteY3" fmla="*/ 1669143 h 2104571"/>
              <a:gd name="connsiteX4" fmla="*/ 5820228 w 5820228"/>
              <a:gd name="connsiteY4" fmla="*/ 2104571 h 210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0228" h="2104571">
                <a:moveTo>
                  <a:pt x="0" y="0"/>
                </a:moveTo>
                <a:lnTo>
                  <a:pt x="1567542" y="653143"/>
                </a:lnTo>
                <a:cubicBezTo>
                  <a:pt x="2111828" y="873276"/>
                  <a:pt x="2762552" y="1151467"/>
                  <a:pt x="3265714" y="1320800"/>
                </a:cubicBezTo>
                <a:cubicBezTo>
                  <a:pt x="3768876" y="1490133"/>
                  <a:pt x="4160762" y="1538515"/>
                  <a:pt x="4586514" y="1669143"/>
                </a:cubicBezTo>
                <a:cubicBezTo>
                  <a:pt x="5012266" y="1799771"/>
                  <a:pt x="5416247" y="1952171"/>
                  <a:pt x="5820228" y="2104571"/>
                </a:cubicBezTo>
              </a:path>
            </a:pathLst>
          </a:custGeom>
          <a:ln w="2222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地盤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」「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のり面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07343" y="2305884"/>
            <a:ext cx="3422337" cy="2447914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斜面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全体が滑り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宅地地盤も沈下し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、電柱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は傾いたと考えられます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 rot="19797102">
            <a:off x="6366955" y="4655540"/>
            <a:ext cx="804439" cy="1176483"/>
            <a:chOff x="4413269" y="5151728"/>
            <a:chExt cx="877876" cy="1283884"/>
          </a:xfrm>
        </p:grpSpPr>
        <p:sp>
          <p:nvSpPr>
            <p:cNvPr id="4" name="二等辺三角形 3"/>
            <p:cNvSpPr/>
            <p:nvPr/>
          </p:nvSpPr>
          <p:spPr>
            <a:xfrm rot="10800000">
              <a:off x="4413269" y="5151728"/>
              <a:ext cx="234053" cy="201770"/>
            </a:xfrm>
            <a:prstGeom prst="triangle">
              <a:avLst/>
            </a:prstGeom>
            <a:solidFill>
              <a:srgbClr val="00C8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C896"/>
                </a:solidFill>
              </a:endParaRPr>
            </a:p>
          </p:txBody>
        </p:sp>
        <p:sp>
          <p:nvSpPr>
            <p:cNvPr id="34" name="二等辺三角形 33"/>
            <p:cNvSpPr/>
            <p:nvPr/>
          </p:nvSpPr>
          <p:spPr>
            <a:xfrm rot="10800000">
              <a:off x="4413269" y="5383983"/>
              <a:ext cx="234053" cy="201770"/>
            </a:xfrm>
            <a:prstGeom prst="triangle">
              <a:avLst/>
            </a:prstGeom>
            <a:solidFill>
              <a:srgbClr val="00C8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C896"/>
                </a:solidFill>
              </a:endParaRPr>
            </a:p>
          </p:txBody>
        </p:sp>
        <p:sp>
          <p:nvSpPr>
            <p:cNvPr id="38" name="二等辺三角形 37"/>
            <p:cNvSpPr/>
            <p:nvPr/>
          </p:nvSpPr>
          <p:spPr>
            <a:xfrm rot="7715432">
              <a:off x="4514251" y="5806833"/>
              <a:ext cx="226787" cy="195507"/>
            </a:xfrm>
            <a:prstGeom prst="triangle">
              <a:avLst/>
            </a:prstGeom>
            <a:solidFill>
              <a:srgbClr val="00C8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C896"/>
                </a:solidFill>
              </a:endParaRPr>
            </a:p>
          </p:txBody>
        </p:sp>
        <p:sp>
          <p:nvSpPr>
            <p:cNvPr id="39" name="二等辺三角形 38"/>
            <p:cNvSpPr/>
            <p:nvPr/>
          </p:nvSpPr>
          <p:spPr>
            <a:xfrm rot="7715432">
              <a:off x="4691909" y="5950157"/>
              <a:ext cx="226787" cy="195507"/>
            </a:xfrm>
            <a:prstGeom prst="triangle">
              <a:avLst/>
            </a:prstGeom>
            <a:solidFill>
              <a:srgbClr val="00C8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C896"/>
                </a:solidFill>
              </a:endParaRPr>
            </a:p>
          </p:txBody>
        </p:sp>
        <p:sp>
          <p:nvSpPr>
            <p:cNvPr id="40" name="二等辺三角形 39"/>
            <p:cNvSpPr/>
            <p:nvPr/>
          </p:nvSpPr>
          <p:spPr>
            <a:xfrm rot="7715432">
              <a:off x="4880892" y="6087516"/>
              <a:ext cx="226787" cy="195507"/>
            </a:xfrm>
            <a:prstGeom prst="triangle">
              <a:avLst/>
            </a:prstGeom>
            <a:solidFill>
              <a:srgbClr val="00C8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C896"/>
                </a:solidFill>
              </a:endParaRPr>
            </a:p>
          </p:txBody>
        </p:sp>
        <p:sp>
          <p:nvSpPr>
            <p:cNvPr id="42" name="二等辺三角形 41"/>
            <p:cNvSpPr/>
            <p:nvPr/>
          </p:nvSpPr>
          <p:spPr>
            <a:xfrm rot="7715432">
              <a:off x="5079998" y="6224465"/>
              <a:ext cx="226787" cy="195507"/>
            </a:xfrm>
            <a:prstGeom prst="triangle">
              <a:avLst/>
            </a:prstGeom>
            <a:solidFill>
              <a:srgbClr val="00C8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C896"/>
                </a:solidFill>
              </a:endParaRPr>
            </a:p>
          </p:txBody>
        </p:sp>
        <p:sp>
          <p:nvSpPr>
            <p:cNvPr id="43" name="二等辺三角形 42"/>
            <p:cNvSpPr/>
            <p:nvPr/>
          </p:nvSpPr>
          <p:spPr>
            <a:xfrm rot="10800000">
              <a:off x="4413269" y="5594672"/>
              <a:ext cx="234053" cy="201770"/>
            </a:xfrm>
            <a:prstGeom prst="triangle">
              <a:avLst/>
            </a:prstGeom>
            <a:solidFill>
              <a:srgbClr val="00C8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C89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30053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  <p:bldP spid="24" grpId="0" animBg="1"/>
      <p:bldP spid="31" grpId="0" animBg="1"/>
      <p:bldP spid="32" grpId="0" animBg="1"/>
      <p:bldP spid="33" grpId="0" animBg="1"/>
      <p:bldP spid="36" grpId="0" animBg="1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地盤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」「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のり面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7343" y="2305884"/>
            <a:ext cx="3422337" cy="3832909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変状点を配点します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確認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された変状は、のり面の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「滑落・崩壊」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と判断しました。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すべり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の規模は小さいが、全面的なすべりでしたので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、被害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程度は　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「大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」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と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なります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3" name="Rectangle 3"/>
          <p:cNvSpPr>
            <a:spLocks noChangeArrowheads="1"/>
          </p:cNvSpPr>
          <p:nvPr/>
        </p:nvSpPr>
        <p:spPr bwMode="auto">
          <a:xfrm>
            <a:off x="5044156" y="1590276"/>
            <a:ext cx="5966744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ここでの変状は、</a:t>
            </a:r>
            <a:r>
              <a:rPr lang="ja-JP" altLang="en-US" b="1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「滑落・崩壊」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ja-JP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b="1" dirty="0" smtClean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規模</a:t>
            </a:r>
            <a:r>
              <a:rPr lang="ja-JP" altLang="en-US" b="1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は小さい</a:t>
            </a:r>
            <a:r>
              <a:rPr lang="ja-JP" altLang="en-US" b="1" dirty="0" smtClean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が全面的</a:t>
            </a:r>
            <a:r>
              <a:rPr lang="ja-JP" altLang="en-US" b="1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</a:t>
            </a:r>
            <a:r>
              <a:rPr lang="ja-JP" altLang="en-US" b="1" dirty="0" smtClean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すべり</a:t>
            </a:r>
            <a:r>
              <a:rPr lang="ja-JP" altLang="en-US" b="1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　　　　</a:t>
            </a:r>
            <a:endParaRPr lang="en-US" altLang="ja-JP" b="1" dirty="0">
              <a:solidFill>
                <a:srgbClr val="FFC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ja-JP" b="1" dirty="0" smtClean="0">
              <a:solidFill>
                <a:srgbClr val="FFC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b="1" dirty="0" smtClean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程度</a:t>
            </a:r>
            <a:r>
              <a:rPr lang="ja-JP" altLang="en-US" b="1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→　大　　　　　　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</a:t>
            </a:r>
            <a:endParaRPr lang="en-US" altLang="ja-JP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058114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022" y="2179027"/>
            <a:ext cx="5829300" cy="4295775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60256" y="2252113"/>
            <a:ext cx="3422337" cy="2724913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さて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、調査宅地です。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ここ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は、建物全体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で２０</a:t>
            </a:r>
            <a:r>
              <a:rPr lang="en-US" altLang="ja-JP" dirty="0">
                <a:solidFill>
                  <a:schemeClr val="bg1"/>
                </a:solidFill>
                <a:latin typeface="+mn-ea"/>
              </a:rPr>
              <a:t>cm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程度の宅地の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沈下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が確認されました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。建物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は、後ろに傾き、写真で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はわかりません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が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、噴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砂も確認されていました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94860" y="1357180"/>
            <a:ext cx="6946900" cy="909031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sz="2600" dirty="0" smtClean="0">
                <a:latin typeface="+mn-ea"/>
              </a:rPr>
              <a:t>調査宅地です。</a:t>
            </a:r>
            <a:endParaRPr lang="en-US" altLang="ja-JP" sz="2600" dirty="0" smtClean="0">
              <a:latin typeface="+mn-ea"/>
            </a:endParaRPr>
          </a:p>
        </p:txBody>
      </p:sp>
      <p:sp>
        <p:nvSpPr>
          <p:cNvPr id="25" name="テキスト ボックス 8"/>
          <p:cNvSpPr txBox="1">
            <a:spLocks noChangeArrowheads="1"/>
          </p:cNvSpPr>
          <p:nvPr/>
        </p:nvSpPr>
        <p:spPr bwMode="auto">
          <a:xfrm>
            <a:off x="8998983" y="2904484"/>
            <a:ext cx="1433694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沈下</a:t>
            </a:r>
            <a:endParaRPr lang="en-US" altLang="ja-JP" sz="2400" dirty="0">
              <a:solidFill>
                <a:srgbClr val="FFC000"/>
              </a:solidFill>
              <a:latin typeface="+mn-ea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２０</a:t>
            </a:r>
            <a:r>
              <a:rPr lang="en-US" altLang="ja-JP" sz="2400" dirty="0">
                <a:solidFill>
                  <a:srgbClr val="FFC000"/>
                </a:solidFill>
                <a:latin typeface="+mn-ea"/>
              </a:rPr>
              <a:t>cm</a:t>
            </a:r>
            <a:endParaRPr lang="ja-JP" altLang="en-US" sz="2400" dirty="0">
              <a:solidFill>
                <a:srgbClr val="FFC000"/>
              </a:solidFill>
              <a:latin typeface="+mn-ea"/>
            </a:endParaRPr>
          </a:p>
        </p:txBody>
      </p:sp>
      <p:sp>
        <p:nvSpPr>
          <p:cNvPr id="27" name="テキスト ボックス 12"/>
          <p:cNvSpPr txBox="1">
            <a:spLocks noChangeArrowheads="1"/>
          </p:cNvSpPr>
          <p:nvPr/>
        </p:nvSpPr>
        <p:spPr bwMode="auto">
          <a:xfrm>
            <a:off x="4805227" y="4746194"/>
            <a:ext cx="233943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移動している</a:t>
            </a:r>
          </a:p>
        </p:txBody>
      </p:sp>
      <p:sp>
        <p:nvSpPr>
          <p:cNvPr id="29" name="テキスト ボックス 15"/>
          <p:cNvSpPr txBox="1">
            <a:spLocks noChangeArrowheads="1"/>
          </p:cNvSpPr>
          <p:nvPr/>
        </p:nvSpPr>
        <p:spPr bwMode="auto">
          <a:xfrm>
            <a:off x="4762022" y="2837270"/>
            <a:ext cx="177212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建物</a:t>
            </a:r>
            <a:r>
              <a:rPr lang="ja-JP" altLang="en-US" sz="2400" dirty="0" smtClean="0">
                <a:solidFill>
                  <a:srgbClr val="FFC000"/>
                </a:solidFill>
                <a:latin typeface="+mn-ea"/>
              </a:rPr>
              <a:t>が</a:t>
            </a: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傾く</a:t>
            </a:r>
          </a:p>
        </p:txBody>
      </p:sp>
      <p:sp>
        <p:nvSpPr>
          <p:cNvPr id="30" name="テキスト ボックス 16"/>
          <p:cNvSpPr txBox="1">
            <a:spLocks noChangeArrowheads="1"/>
          </p:cNvSpPr>
          <p:nvPr/>
        </p:nvSpPr>
        <p:spPr bwMode="auto">
          <a:xfrm>
            <a:off x="6214071" y="3817736"/>
            <a:ext cx="303574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家が</a:t>
            </a:r>
            <a:r>
              <a:rPr lang="ja-JP" altLang="en-US" sz="2400" dirty="0" smtClean="0">
                <a:solidFill>
                  <a:srgbClr val="FFC000"/>
                </a:solidFill>
                <a:latin typeface="+mn-ea"/>
              </a:rPr>
              <a:t>少し</a:t>
            </a:r>
            <a:endParaRPr lang="en-US" altLang="ja-JP" sz="2400" dirty="0" smtClean="0">
              <a:solidFill>
                <a:srgbClr val="FFC000"/>
              </a:solidFill>
              <a:latin typeface="+mn-ea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 smtClean="0">
                <a:solidFill>
                  <a:srgbClr val="FFC000"/>
                </a:solidFill>
                <a:latin typeface="+mn-ea"/>
              </a:rPr>
              <a:t>押しつぶされて</a:t>
            </a: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いる</a:t>
            </a:r>
          </a:p>
        </p:txBody>
      </p:sp>
      <p:sp>
        <p:nvSpPr>
          <p:cNvPr id="3" name="二等辺三角形 2"/>
          <p:cNvSpPr/>
          <p:nvPr/>
        </p:nvSpPr>
        <p:spPr>
          <a:xfrm rot="-2400000">
            <a:off x="4970002" y="5184502"/>
            <a:ext cx="204612" cy="17639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二等辺三角形 30"/>
          <p:cNvSpPr/>
          <p:nvPr/>
        </p:nvSpPr>
        <p:spPr>
          <a:xfrm rot="-2400000">
            <a:off x="5137164" y="5323303"/>
            <a:ext cx="204612" cy="17639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二等辺三角形 31"/>
          <p:cNvSpPr/>
          <p:nvPr/>
        </p:nvSpPr>
        <p:spPr>
          <a:xfrm rot="-2400000">
            <a:off x="5304326" y="5488063"/>
            <a:ext cx="204612" cy="17639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二等辺三角形 32"/>
          <p:cNvSpPr/>
          <p:nvPr/>
        </p:nvSpPr>
        <p:spPr>
          <a:xfrm rot="-2400000">
            <a:off x="5471489" y="5665871"/>
            <a:ext cx="204612" cy="17639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二等辺三角形 33"/>
          <p:cNvSpPr/>
          <p:nvPr/>
        </p:nvSpPr>
        <p:spPr>
          <a:xfrm rot="14781945">
            <a:off x="4927327" y="3725154"/>
            <a:ext cx="214792" cy="18516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二等辺三角形 34"/>
          <p:cNvSpPr/>
          <p:nvPr/>
        </p:nvSpPr>
        <p:spPr>
          <a:xfrm rot="15676959">
            <a:off x="5132480" y="3630151"/>
            <a:ext cx="214792" cy="18516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二等辺三角形 35"/>
          <p:cNvSpPr/>
          <p:nvPr/>
        </p:nvSpPr>
        <p:spPr>
          <a:xfrm rot="15750888">
            <a:off x="5359721" y="3599695"/>
            <a:ext cx="214792" cy="18516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二等辺三角形 36"/>
          <p:cNvSpPr/>
          <p:nvPr/>
        </p:nvSpPr>
        <p:spPr>
          <a:xfrm rot="17366680">
            <a:off x="5586890" y="3629471"/>
            <a:ext cx="214792" cy="18516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二等辺三角形 37"/>
          <p:cNvSpPr/>
          <p:nvPr/>
        </p:nvSpPr>
        <p:spPr>
          <a:xfrm rot="18604591">
            <a:off x="5795916" y="3725153"/>
            <a:ext cx="214792" cy="18516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二等辺三角形 38"/>
          <p:cNvSpPr/>
          <p:nvPr/>
        </p:nvSpPr>
        <p:spPr>
          <a:xfrm rot="10800000">
            <a:off x="9574157" y="4127447"/>
            <a:ext cx="203841" cy="17572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二等辺三角形 39"/>
          <p:cNvSpPr/>
          <p:nvPr/>
        </p:nvSpPr>
        <p:spPr>
          <a:xfrm rot="10800000">
            <a:off x="9574157" y="3939617"/>
            <a:ext cx="203841" cy="17572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二等辺三角形 40"/>
          <p:cNvSpPr/>
          <p:nvPr/>
        </p:nvSpPr>
        <p:spPr>
          <a:xfrm rot="10800000">
            <a:off x="9574157" y="3730907"/>
            <a:ext cx="203841" cy="17572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5845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のり面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986" y="2125322"/>
            <a:ext cx="3514726" cy="7433895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被害を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配点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する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と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、滑落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・崩壊は、「大」で９点です。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変状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確認項目は一つでしたのでこれを最大値とします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。湧水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・落石・転石は、　ありませんでしたので　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加算点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はありません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en-US" altLang="ja-JP" dirty="0" smtClean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よって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、評価点は、９点となります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16516" y="1308894"/>
            <a:ext cx="8099283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表</a:t>
            </a:r>
            <a:r>
              <a:rPr lang="en-US" altLang="ja-JP" dirty="0">
                <a:solidFill>
                  <a:schemeClr val="bg1"/>
                </a:solidFill>
                <a:latin typeface="+mn-ea"/>
              </a:rPr>
              <a:t>3-34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のり面自然斜面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配点表</a:t>
            </a:r>
            <a:r>
              <a:rPr lang="ja-JP" altLang="en-US" b="1" dirty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　　　　　　　　　判定マ</a:t>
            </a:r>
            <a:r>
              <a:rPr lang="en-US" altLang="ja-JP" b="1" dirty="0" smtClean="0">
                <a:solidFill>
                  <a:schemeClr val="bg1"/>
                </a:solidFill>
                <a:latin typeface="+mn-ea"/>
              </a:rPr>
              <a:t>-50</a:t>
            </a:r>
            <a:r>
              <a:rPr lang="ja-JP" altLang="en-US" b="1" dirty="0" smtClean="0">
                <a:solidFill>
                  <a:schemeClr val="bg1"/>
                </a:solidFill>
                <a:latin typeface="+mn-ea"/>
              </a:rPr>
              <a:t>ページ</a:t>
            </a:r>
            <a:endParaRPr lang="ja-JP" altLang="en-US" b="1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14" name="Group 6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2274623"/>
              </p:ext>
            </p:extLst>
          </p:nvPr>
        </p:nvGraphicFramePr>
        <p:xfrm>
          <a:off x="4405314" y="2276925"/>
          <a:ext cx="6786561" cy="3871489"/>
        </p:xfrm>
        <a:graphic>
          <a:graphicData uri="http://schemas.openxmlformats.org/drawingml/2006/table">
            <a:tbl>
              <a:tblPr/>
              <a:tblGrid>
                <a:gridCol w="3118989"/>
                <a:gridCol w="1222524"/>
                <a:gridCol w="1222524"/>
                <a:gridCol w="1222524"/>
              </a:tblGrid>
              <a:tr h="36667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程度</a:t>
                      </a:r>
                    </a:p>
                  </a:txBody>
                  <a:tcPr marL="77638" marR="77638" marT="38827" marB="388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のり面自然斜面の配点表</a:t>
                      </a: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3701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小</a:t>
                      </a: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中</a:t>
                      </a: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大</a:t>
                      </a: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ｸﾗｯｸ</a:t>
                      </a:r>
                    </a:p>
                  </a:txBody>
                  <a:tcPr marL="77638" marR="77638" marT="38827" marB="388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１</a:t>
                      </a: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２</a:t>
                      </a: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３</a:t>
                      </a: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0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ﾊﾗﾐ・盤</a:t>
                      </a:r>
                      <a:r>
                        <a:rPr kumimoji="1" lang="ja-JP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ぶ</a:t>
                      </a: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くれ</a:t>
                      </a:r>
                    </a:p>
                  </a:txBody>
                  <a:tcPr marL="77638" marR="77638" marT="38827" marB="388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３</a:t>
                      </a: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４</a:t>
                      </a: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５</a:t>
                      </a:r>
                      <a:endParaRPr kumimoji="1" lang="en-US" altLang="ja-JP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0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ガリー浸食</a:t>
                      </a:r>
                    </a:p>
                  </a:txBody>
                  <a:tcPr marL="77638" marR="77638" marT="38827" marB="388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６</a:t>
                      </a: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７</a:t>
                      </a: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８</a:t>
                      </a:r>
                      <a:endParaRPr kumimoji="1" lang="en-US" altLang="ja-JP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6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滑落・崩落</a:t>
                      </a:r>
                    </a:p>
                  </a:txBody>
                  <a:tcPr marL="77638" marR="77638" marT="38827" marB="388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７</a:t>
                      </a: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８</a:t>
                      </a: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９</a:t>
                      </a: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680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のり面保護工の変状</a:t>
                      </a:r>
                    </a:p>
                  </a:txBody>
                  <a:tcPr marL="77638" marR="77638" marT="38827" marB="388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７</a:t>
                      </a: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８</a:t>
                      </a: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９</a:t>
                      </a:r>
                      <a:endParaRPr kumimoji="1" lang="en-US" altLang="ja-JP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0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排水施設の変状</a:t>
                      </a:r>
                    </a:p>
                  </a:txBody>
                  <a:tcPr marL="77638" marR="77638" marT="38827" marB="388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３</a:t>
                      </a: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５</a:t>
                      </a: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７</a:t>
                      </a:r>
                      <a:endParaRPr kumimoji="1" lang="en-US" altLang="ja-JP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0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のり面内の水道管等の破裂</a:t>
                      </a:r>
                    </a:p>
                  </a:txBody>
                  <a:tcPr marL="77638" marR="77638" marT="38827" marB="388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ja-JP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ja-JP" alt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８</a:t>
                      </a:r>
                      <a:endParaRPr kumimoji="1" lang="en-US" altLang="ja-JP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0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  <a:r>
                        <a:rPr kumimoji="1" lang="ja-JP" alt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湧水・落石・転石</a:t>
                      </a:r>
                    </a:p>
                  </a:txBody>
                  <a:tcPr marL="77638" marR="77638" marT="38827" marB="388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ja-JP" altLang="en-US" sz="1800" b="0" dirty="0" smtClean="0">
                          <a:latin typeface="+mn-ea"/>
                          <a:ea typeface="+mn-ea"/>
                        </a:rPr>
                        <a:t>湧水・落石がなく加算点無し</a:t>
                      </a: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364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最大値</a:t>
                      </a:r>
                    </a:p>
                  </a:txBody>
                  <a:tcPr marL="77638" marR="77638" marT="38827" marB="388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９</a:t>
                      </a:r>
                    </a:p>
                  </a:txBody>
                  <a:tcPr marL="77638" marR="77638" marT="38827" marB="388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ectangle 74"/>
          <p:cNvSpPr>
            <a:spLocks noChangeArrowheads="1"/>
          </p:cNvSpPr>
          <p:nvPr/>
        </p:nvSpPr>
        <p:spPr bwMode="auto">
          <a:xfrm>
            <a:off x="4135437" y="6281738"/>
            <a:ext cx="705643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b="1">
                <a:solidFill>
                  <a:srgbClr val="FFC000"/>
                </a:solidFill>
                <a:latin typeface="+mn-ea"/>
              </a:rPr>
              <a:t>変状点の最大値を抽出する　→　９点</a:t>
            </a:r>
          </a:p>
        </p:txBody>
      </p:sp>
    </p:spTree>
    <p:extLst>
      <p:ext uri="{BB962C8B-B14F-4D97-AF65-F5344CB8AC3E}">
        <p14:creationId xmlns:p14="http://schemas.microsoft.com/office/powerpoint/2010/main" val="190475191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のり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面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986" y="2295898"/>
            <a:ext cx="3514726" cy="4940904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危険度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を判定しましょう。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被害の合計値は「９点」で　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危険度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評価区分「８～１０点」の範囲に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入るので、危険度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評価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は「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大」となります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　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16516" y="1308894"/>
            <a:ext cx="8099283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+mn-ea"/>
              </a:rPr>
              <a:t>被害の評価</a:t>
            </a:r>
            <a:endParaRPr lang="ja-JP" altLang="en-US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4016516" y="2586963"/>
            <a:ext cx="7104696" cy="39114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ja-JP" altLang="en-US" sz="2800" dirty="0" smtClean="0">
                <a:latin typeface="+mn-ea"/>
              </a:rPr>
              <a:t>●変状点の合計値</a:t>
            </a:r>
            <a:endParaRPr lang="en-US" altLang="ja-JP" sz="2800" dirty="0" smtClean="0">
              <a:latin typeface="+mn-ea"/>
            </a:endParaRPr>
          </a:p>
          <a:p>
            <a:pPr algn="l">
              <a:lnSpc>
                <a:spcPct val="80000"/>
              </a:lnSpc>
            </a:pPr>
            <a:endParaRPr lang="en-US" altLang="ja-JP" sz="2800" dirty="0">
              <a:latin typeface="+mn-ea"/>
            </a:endParaRPr>
          </a:p>
          <a:p>
            <a:pPr algn="l">
              <a:lnSpc>
                <a:spcPct val="80000"/>
              </a:lnSpc>
            </a:pPr>
            <a:endParaRPr lang="en-US" altLang="ja-JP" sz="2800" dirty="0" smtClean="0">
              <a:latin typeface="+mn-ea"/>
            </a:endParaRPr>
          </a:p>
          <a:p>
            <a:pPr algn="l">
              <a:lnSpc>
                <a:spcPct val="80000"/>
              </a:lnSpc>
            </a:pPr>
            <a:r>
              <a:rPr lang="ja-JP" altLang="en-US" sz="2800" dirty="0" smtClean="0">
                <a:latin typeface="+mn-ea"/>
              </a:rPr>
              <a:t>●点数範囲</a:t>
            </a:r>
            <a:endParaRPr lang="en-US" altLang="ja-JP" sz="2800" dirty="0" smtClean="0">
              <a:latin typeface="+mn-ea"/>
            </a:endParaRPr>
          </a:p>
          <a:p>
            <a:pPr algn="l">
              <a:lnSpc>
                <a:spcPct val="80000"/>
              </a:lnSpc>
            </a:pPr>
            <a:endParaRPr lang="en-US" altLang="ja-JP" sz="2800" dirty="0">
              <a:latin typeface="+mn-ea"/>
            </a:endParaRPr>
          </a:p>
          <a:p>
            <a:pPr algn="l">
              <a:lnSpc>
                <a:spcPct val="80000"/>
              </a:lnSpc>
            </a:pPr>
            <a:endParaRPr lang="en-US" altLang="ja-JP" sz="2800" dirty="0" smtClean="0">
              <a:latin typeface="+mn-ea"/>
            </a:endParaRPr>
          </a:p>
          <a:p>
            <a:pPr algn="l">
              <a:lnSpc>
                <a:spcPct val="80000"/>
              </a:lnSpc>
            </a:pPr>
            <a:r>
              <a:rPr lang="ja-JP" altLang="en-US" sz="2800" dirty="0" smtClean="0">
                <a:latin typeface="+mn-ea"/>
              </a:rPr>
              <a:t>●判定区分</a:t>
            </a:r>
          </a:p>
          <a:p>
            <a:pPr>
              <a:lnSpc>
                <a:spcPct val="80000"/>
              </a:lnSpc>
            </a:pPr>
            <a:endParaRPr lang="ja-JP" altLang="en-US" sz="2800" dirty="0" smtClean="0">
              <a:latin typeface="+mn-ea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ja-JP" altLang="en-US" sz="2800" dirty="0" smtClean="0">
                <a:latin typeface="+mn-ea"/>
              </a:rPr>
              <a:t>　</a:t>
            </a: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6191215" y="2966687"/>
            <a:ext cx="1677498" cy="620839"/>
          </a:xfrm>
          <a:prstGeom prst="rect">
            <a:avLst/>
          </a:prstGeom>
          <a:solidFill>
            <a:srgbClr val="00C8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6794800" y="3053988"/>
            <a:ext cx="870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ja-JP" sz="2800" dirty="0" smtClean="0">
                <a:solidFill>
                  <a:schemeClr val="bg1"/>
                </a:solidFill>
                <a:latin typeface="+mn-ea"/>
              </a:rPr>
              <a:t>9</a:t>
            </a:r>
            <a:endParaRPr lang="ja-JP" altLang="en-US" sz="2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6252002" y="4352207"/>
            <a:ext cx="1677497" cy="620838"/>
          </a:xfrm>
          <a:prstGeom prst="rect">
            <a:avLst/>
          </a:prstGeom>
          <a:solidFill>
            <a:srgbClr val="00C8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6366769" y="4436889"/>
            <a:ext cx="18039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ja-JP" sz="2800" dirty="0">
                <a:solidFill>
                  <a:schemeClr val="bg1"/>
                </a:solidFill>
                <a:latin typeface="+mn-ea"/>
              </a:rPr>
              <a:t>8</a:t>
            </a:r>
            <a:r>
              <a:rPr lang="ja-JP" altLang="en-US" sz="2800" dirty="0" smtClean="0">
                <a:solidFill>
                  <a:schemeClr val="bg1"/>
                </a:solidFill>
                <a:latin typeface="+mn-ea"/>
              </a:rPr>
              <a:t>～</a:t>
            </a:r>
            <a:r>
              <a:rPr lang="en-US" altLang="ja-JP" sz="2800" dirty="0" smtClean="0">
                <a:solidFill>
                  <a:schemeClr val="bg1"/>
                </a:solidFill>
                <a:latin typeface="+mn-ea"/>
              </a:rPr>
              <a:t>10</a:t>
            </a:r>
            <a:r>
              <a:rPr lang="ja-JP" altLang="en-US" sz="2800" dirty="0" smtClean="0">
                <a:solidFill>
                  <a:schemeClr val="bg1"/>
                </a:solidFill>
                <a:latin typeface="+mn-ea"/>
              </a:rPr>
              <a:t>点</a:t>
            </a:r>
            <a:endParaRPr lang="ja-JP" altLang="en-US" sz="2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8268657" y="2662223"/>
            <a:ext cx="3792187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ja-JP" altLang="en-US" dirty="0">
                <a:latin typeface="+mn-ea"/>
              </a:rPr>
              <a:t>変状等が特に顕著で危険である。</a:t>
            </a:r>
          </a:p>
          <a:p>
            <a:pPr>
              <a:spcBef>
                <a:spcPct val="50000"/>
              </a:spcBef>
              <a:buClrTx/>
              <a:buSzTx/>
              <a:buNone/>
            </a:pPr>
            <a:r>
              <a:rPr lang="ja-JP" altLang="en-US" dirty="0">
                <a:latin typeface="+mn-ea"/>
              </a:rPr>
              <a:t>立ち入り禁止措置が必要。</a:t>
            </a: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6252002" y="5844239"/>
            <a:ext cx="1677498" cy="620839"/>
          </a:xfrm>
          <a:prstGeom prst="rect">
            <a:avLst/>
          </a:prstGeom>
          <a:solidFill>
            <a:srgbClr val="00C8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6794800" y="5893048"/>
            <a:ext cx="808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sz="2800" dirty="0">
                <a:solidFill>
                  <a:schemeClr val="bg1"/>
                </a:solidFill>
                <a:latin typeface="+mn-ea"/>
              </a:rPr>
              <a:t>大</a:t>
            </a:r>
          </a:p>
        </p:txBody>
      </p:sp>
      <p:sp>
        <p:nvSpPr>
          <p:cNvPr id="2" name="二等辺三角形 1"/>
          <p:cNvSpPr/>
          <p:nvPr/>
        </p:nvSpPr>
        <p:spPr>
          <a:xfrm rot="10800000">
            <a:off x="6883921" y="5281491"/>
            <a:ext cx="413657" cy="356601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8589525" y="5927645"/>
            <a:ext cx="1871662" cy="454025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hangingPunct="1">
              <a:defRPr/>
            </a:pPr>
            <a:r>
              <a:rPr lang="ja-JP" altLang="en-US" sz="2400" dirty="0">
                <a:solidFill>
                  <a:schemeClr val="bg1"/>
                </a:solidFill>
                <a:latin typeface="+mn-ea"/>
              </a:rPr>
              <a:t>危険宅地</a:t>
            </a:r>
          </a:p>
        </p:txBody>
      </p:sp>
    </p:spTree>
    <p:extLst>
      <p:ext uri="{BB962C8B-B14F-4D97-AF65-F5344CB8AC3E}">
        <p14:creationId xmlns:p14="http://schemas.microsoft.com/office/powerpoint/2010/main" val="85023250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のり面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66" y="1918496"/>
            <a:ext cx="3514726" cy="6879897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今回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の場合も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</a:t>
            </a:r>
            <a:endParaRPr lang="en-US" altLang="ja-JP" dirty="0" smtClean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建物の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表側は、「宅地地盤」という定義で判定し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建物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の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裏側は、「のり面」という定義で判定しました。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結果、「宅地地盤」では、危険度　中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　　　「のり面」では、　　危険度　大　となり、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総合判定では　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危険宅地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ということになります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16516" y="1308894"/>
            <a:ext cx="8099283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+mn-ea"/>
              </a:rPr>
              <a:t>被害の評価</a:t>
            </a:r>
            <a:endParaRPr lang="ja-JP" altLang="en-US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6436826" y="3027023"/>
            <a:ext cx="14738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sz="2800" dirty="0" smtClean="0">
                <a:solidFill>
                  <a:schemeClr val="bg1"/>
                </a:solidFill>
                <a:latin typeface="+mn-ea"/>
              </a:rPr>
              <a:t>１．</a:t>
            </a:r>
            <a:endParaRPr lang="ja-JP" altLang="en-US" sz="2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436826" y="5941858"/>
            <a:ext cx="14738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sz="2800" dirty="0">
                <a:solidFill>
                  <a:schemeClr val="bg1"/>
                </a:solidFill>
                <a:latin typeface="+mn-ea"/>
              </a:rPr>
              <a:t>９</a:t>
            </a:r>
            <a:r>
              <a:rPr lang="ja-JP" altLang="en-US" sz="2800" dirty="0" smtClean="0">
                <a:solidFill>
                  <a:schemeClr val="bg1"/>
                </a:solidFill>
                <a:latin typeface="+mn-ea"/>
              </a:rPr>
              <a:t>．８</a:t>
            </a:r>
            <a:endParaRPr lang="ja-JP" altLang="en-US" sz="2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コンテンツ プレースホルダ 3"/>
          <p:cNvSpPr txBox="1">
            <a:spLocks/>
          </p:cNvSpPr>
          <p:nvPr/>
        </p:nvSpPr>
        <p:spPr>
          <a:xfrm>
            <a:off x="4016516" y="2500820"/>
            <a:ext cx="8820150" cy="6048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dirty="0" smtClean="0">
                <a:latin typeface="+mn-ea"/>
              </a:rPr>
              <a:t>●宅地地盤の側面での判定　　　</a:t>
            </a:r>
            <a:r>
              <a:rPr lang="en-US" altLang="ja-JP" sz="2000" dirty="0" smtClean="0">
                <a:latin typeface="+mn-ea"/>
              </a:rPr>
              <a:t>4</a:t>
            </a:r>
            <a:r>
              <a:rPr lang="ja-JP" altLang="en-US" sz="2000" dirty="0" smtClean="0">
                <a:latin typeface="+mn-ea"/>
              </a:rPr>
              <a:t>点</a:t>
            </a:r>
            <a:endParaRPr lang="en-US" altLang="ja-JP" sz="2000" dirty="0" smtClean="0">
              <a:latin typeface="+mn-ea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ja-JP" altLang="en-US" sz="2000" dirty="0" smtClean="0">
                <a:latin typeface="+mn-ea"/>
              </a:rPr>
              <a:t>　　　　　　　　　　　　　→　</a:t>
            </a:r>
            <a:r>
              <a:rPr lang="ja-JP" altLang="en-US" sz="2000" b="1" dirty="0" smtClean="0">
                <a:solidFill>
                  <a:srgbClr val="FFC000"/>
                </a:solidFill>
                <a:latin typeface="+mn-ea"/>
              </a:rPr>
              <a:t>判定区分　中</a:t>
            </a:r>
            <a:endParaRPr lang="en-US" altLang="ja-JP" sz="2000" b="1" dirty="0">
              <a:solidFill>
                <a:srgbClr val="FFC000"/>
              </a:solidFill>
              <a:latin typeface="+mn-ea"/>
            </a:endParaRPr>
          </a:p>
          <a:p>
            <a:pPr>
              <a:buFont typeface="Wingdings 2" panose="05020102010507070707" pitchFamily="18" charset="2"/>
              <a:buNone/>
            </a:pPr>
            <a:endParaRPr lang="en-US" altLang="ja-JP" sz="2000" dirty="0" smtClean="0">
              <a:solidFill>
                <a:srgbClr val="3333FF"/>
              </a:solidFill>
              <a:latin typeface="+mn-ea"/>
            </a:endParaRPr>
          </a:p>
          <a:p>
            <a:pPr marL="0" indent="0">
              <a:buNone/>
            </a:pPr>
            <a:r>
              <a:rPr lang="ja-JP" altLang="en-US" sz="2000" dirty="0" smtClean="0">
                <a:latin typeface="+mn-ea"/>
              </a:rPr>
              <a:t>●のり面の側面での判定　９点　</a:t>
            </a:r>
            <a:endParaRPr lang="en-US" altLang="ja-JP" sz="2000" dirty="0" smtClean="0">
              <a:latin typeface="+mn-ea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ja-JP" altLang="en-US" sz="2000" dirty="0" smtClean="0">
                <a:latin typeface="+mn-ea"/>
              </a:rPr>
              <a:t>　　　　　　　　　　　　　→　</a:t>
            </a:r>
            <a:r>
              <a:rPr lang="ja-JP" altLang="en-US" sz="2000" b="1" dirty="0" smtClean="0">
                <a:solidFill>
                  <a:srgbClr val="FFC000"/>
                </a:solidFill>
                <a:latin typeface="+mn-ea"/>
              </a:rPr>
              <a:t>判定区分　大</a:t>
            </a:r>
            <a:endParaRPr lang="en-US" altLang="ja-JP" sz="2000" b="1" dirty="0" smtClean="0">
              <a:solidFill>
                <a:srgbClr val="FFC000"/>
              </a:solidFill>
              <a:latin typeface="+mn-ea"/>
            </a:endParaRPr>
          </a:p>
          <a:p>
            <a:pPr>
              <a:buFont typeface="Wingdings 2" panose="05020102010507070707" pitchFamily="18" charset="2"/>
              <a:buNone/>
            </a:pPr>
            <a:endParaRPr lang="en-US" altLang="ja-JP" sz="2000" dirty="0" smtClean="0">
              <a:latin typeface="+mn-ea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ja-JP" altLang="en-US" sz="2000" dirty="0" smtClean="0">
                <a:latin typeface="+mn-ea"/>
              </a:rPr>
              <a:t>　</a:t>
            </a:r>
            <a:endParaRPr lang="en-US" altLang="ja-JP" sz="2000" dirty="0" smtClean="0">
              <a:latin typeface="+mn-ea"/>
            </a:endParaRPr>
          </a:p>
          <a:p>
            <a:pPr>
              <a:buFont typeface="Wingdings 2" panose="05020102010507070707" pitchFamily="18" charset="2"/>
              <a:buNone/>
            </a:pPr>
            <a:endParaRPr lang="en-US" altLang="ja-JP" sz="2000" dirty="0">
              <a:latin typeface="+mn-ea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ja-JP" altLang="en-US" sz="2000" dirty="0" smtClean="0">
                <a:latin typeface="+mn-ea"/>
              </a:rPr>
              <a:t>　　同じ宅地でも評価するもので危険度の内容が変わります。</a:t>
            </a:r>
            <a:endParaRPr lang="en-US" altLang="ja-JP" sz="2000" dirty="0" smtClean="0">
              <a:latin typeface="+mn-ea"/>
            </a:endParaRPr>
          </a:p>
          <a:p>
            <a:pPr>
              <a:buFont typeface="Wingdings 2" panose="05020102010507070707" pitchFamily="18" charset="2"/>
              <a:buNone/>
            </a:pPr>
            <a:endParaRPr lang="en-US" altLang="ja-JP" sz="2000" dirty="0" smtClean="0">
              <a:latin typeface="+mn-ea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ja-JP" altLang="en-US" sz="2000" dirty="0" smtClean="0">
                <a:latin typeface="+mn-ea"/>
              </a:rPr>
              <a:t>　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9849784" y="4022898"/>
            <a:ext cx="1871663" cy="454025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hangingPunct="1">
              <a:defRPr/>
            </a:pPr>
            <a:r>
              <a:rPr lang="ja-JP" altLang="en-US" sz="2400" dirty="0">
                <a:solidFill>
                  <a:schemeClr val="bg1"/>
                </a:solidFill>
                <a:latin typeface="+mn-ea"/>
              </a:rPr>
              <a:t>危険宅地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9849785" y="2789164"/>
            <a:ext cx="1871662" cy="468312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hangingPunct="1">
              <a:defRPr/>
            </a:pPr>
            <a:r>
              <a:rPr lang="ja-JP" altLang="en-US" sz="2400" dirty="0">
                <a:solidFill>
                  <a:schemeClr val="tx1"/>
                </a:solidFill>
                <a:latin typeface="+mn-ea"/>
              </a:rPr>
              <a:t>要注意宅地</a:t>
            </a:r>
          </a:p>
        </p:txBody>
      </p:sp>
    </p:spTree>
    <p:extLst>
      <p:ext uri="{BB962C8B-B14F-4D97-AF65-F5344CB8AC3E}">
        <p14:creationId xmlns:p14="http://schemas.microsoft.com/office/powerpoint/2010/main" val="326032673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宅地</a:t>
            </a:r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（液状化）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2298557"/>
            <a:ext cx="3516988" cy="2447914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判定票作成」　の最後になります。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先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の震災では、液状化が大きく注目されましたので</a:t>
            </a:r>
          </a:p>
          <a:p>
            <a:pPr algn="just"/>
            <a:r>
              <a:rPr lang="ja-JP" altLang="en-US" b="1" dirty="0">
                <a:solidFill>
                  <a:srgbClr val="FFC000"/>
                </a:solidFill>
                <a:latin typeface="+mn-ea"/>
              </a:rPr>
              <a:t>液状化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の被害があった宅地地盤で判定してみます。</a:t>
            </a:r>
            <a:endParaRPr lang="en-US" altLang="ja-JP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94860" y="3240746"/>
            <a:ext cx="6946900" cy="1309141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sz="2600" dirty="0" smtClean="0">
                <a:latin typeface="+mn-ea"/>
              </a:rPr>
              <a:t>危険度判定票の作成をしてみます。</a:t>
            </a:r>
            <a:endParaRPr lang="en-US" altLang="ja-JP" sz="2600" dirty="0" smtClean="0">
              <a:latin typeface="+mn-ea"/>
            </a:endParaRPr>
          </a:p>
          <a:p>
            <a:pPr algn="just"/>
            <a:r>
              <a:rPr lang="ja-JP" altLang="en-US" sz="2600" dirty="0">
                <a:latin typeface="+mn-ea"/>
              </a:rPr>
              <a:t>次</a:t>
            </a:r>
            <a:r>
              <a:rPr lang="ja-JP" altLang="en-US" sz="2600" dirty="0" smtClean="0">
                <a:latin typeface="+mn-ea"/>
              </a:rPr>
              <a:t>は、</a:t>
            </a:r>
            <a:r>
              <a:rPr lang="ja-JP" altLang="en-US" sz="2600" b="1" dirty="0" smtClean="0">
                <a:solidFill>
                  <a:srgbClr val="FFC000"/>
                </a:solidFill>
                <a:latin typeface="+mn-ea"/>
              </a:rPr>
              <a:t>「宅地（液状化）」</a:t>
            </a:r>
            <a:r>
              <a:rPr lang="ja-JP" altLang="en-US" sz="2600" dirty="0" smtClean="0">
                <a:latin typeface="+mn-ea"/>
              </a:rPr>
              <a:t>編です。</a:t>
            </a:r>
            <a:endParaRPr lang="en-US" altLang="ja-JP" sz="2600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0168174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912" y="2116587"/>
            <a:ext cx="4608513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テキスト ボックス 17"/>
          <p:cNvSpPr txBox="1">
            <a:spLocks noChangeArrowheads="1"/>
          </p:cNvSpPr>
          <p:nvPr/>
        </p:nvSpPr>
        <p:spPr bwMode="auto">
          <a:xfrm>
            <a:off x="4371119" y="5971432"/>
            <a:ext cx="31574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dirty="0">
                <a:solidFill>
                  <a:srgbClr val="FFC000"/>
                </a:solidFill>
                <a:latin typeface="+mn-ea"/>
              </a:rPr>
              <a:t>応急</a:t>
            </a:r>
            <a:r>
              <a:rPr lang="ja-JP" altLang="en-US" sz="1800" dirty="0" smtClean="0">
                <a:solidFill>
                  <a:srgbClr val="FFC000"/>
                </a:solidFill>
                <a:latin typeface="+mn-ea"/>
              </a:rPr>
              <a:t>復旧で</a:t>
            </a:r>
            <a:r>
              <a:rPr lang="ja-JP" altLang="en-US" sz="1800" dirty="0">
                <a:solidFill>
                  <a:srgbClr val="FFC000"/>
                </a:solidFill>
                <a:latin typeface="+mn-ea"/>
              </a:rPr>
              <a:t>舗装を</a:t>
            </a:r>
            <a:r>
              <a:rPr lang="ja-JP" altLang="en-US" sz="1800" dirty="0" smtClean="0">
                <a:solidFill>
                  <a:srgbClr val="FFC000"/>
                </a:solidFill>
                <a:latin typeface="+mn-ea"/>
              </a:rPr>
              <a:t>はぎ</a:t>
            </a:r>
            <a:endParaRPr lang="en-US" altLang="ja-JP" sz="1800" dirty="0" smtClean="0">
              <a:solidFill>
                <a:srgbClr val="FFC000"/>
              </a:solidFill>
              <a:latin typeface="+mn-ea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dirty="0" smtClean="0">
                <a:solidFill>
                  <a:srgbClr val="FFC000"/>
                </a:solidFill>
                <a:latin typeface="+mn-ea"/>
              </a:rPr>
              <a:t>整地</a:t>
            </a:r>
            <a:r>
              <a:rPr lang="ja-JP" altLang="en-US" sz="1800" dirty="0">
                <a:solidFill>
                  <a:srgbClr val="FFC000"/>
                </a:solidFill>
                <a:latin typeface="+mn-ea"/>
              </a:rPr>
              <a:t>していた</a:t>
            </a: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25" y="3673687"/>
            <a:ext cx="4394200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（液状化）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85726" y="2572205"/>
            <a:ext cx="3812875" cy="2724913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現場に着きました。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まず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、周囲を眺めます。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調査する宅地、家屋等の他、周囲の状況をよく観察します。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周囲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の状況からは、液状化後の応急復旧の跡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と路面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の不同沈下が確認されました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94860" y="1357180"/>
            <a:ext cx="6946900" cy="909031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sz="2600" dirty="0" smtClean="0">
                <a:latin typeface="+mn-ea"/>
              </a:rPr>
              <a:t>まずは、周囲を眺めます。</a:t>
            </a:r>
            <a:endParaRPr lang="en-US" altLang="ja-JP" sz="2600" dirty="0" smtClean="0">
              <a:latin typeface="+mn-ea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 rot="4842890">
            <a:off x="7659051" y="5026853"/>
            <a:ext cx="317385" cy="1948464"/>
            <a:chOff x="8865478" y="2306597"/>
            <a:chExt cx="262346" cy="1610573"/>
          </a:xfrm>
        </p:grpSpPr>
        <p:sp>
          <p:nvSpPr>
            <p:cNvPr id="25" name="二等辺三角形 24"/>
            <p:cNvSpPr/>
            <p:nvPr/>
          </p:nvSpPr>
          <p:spPr>
            <a:xfrm rot="10800000">
              <a:off x="8865478" y="3691010"/>
              <a:ext cx="262346" cy="22616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二等辺三角形 25"/>
            <p:cNvSpPr/>
            <p:nvPr/>
          </p:nvSpPr>
          <p:spPr>
            <a:xfrm rot="10800000">
              <a:off x="8865478" y="3411959"/>
              <a:ext cx="262346" cy="22616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二等辺三角形 26"/>
            <p:cNvSpPr/>
            <p:nvPr/>
          </p:nvSpPr>
          <p:spPr>
            <a:xfrm rot="10800000">
              <a:off x="8865478" y="3150231"/>
              <a:ext cx="262346" cy="22616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二等辺三角形 27"/>
            <p:cNvSpPr/>
            <p:nvPr/>
          </p:nvSpPr>
          <p:spPr>
            <a:xfrm rot="10800000">
              <a:off x="8865478" y="2864611"/>
              <a:ext cx="262346" cy="22616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二等辺三角形 28"/>
            <p:cNvSpPr/>
            <p:nvPr/>
          </p:nvSpPr>
          <p:spPr>
            <a:xfrm rot="10800000">
              <a:off x="8865478" y="2592217"/>
              <a:ext cx="262346" cy="22616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二等辺三角形 33"/>
            <p:cNvSpPr/>
            <p:nvPr/>
          </p:nvSpPr>
          <p:spPr>
            <a:xfrm rot="10800000">
              <a:off x="8865478" y="2306597"/>
              <a:ext cx="262346" cy="22616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5" name="グループ化 34"/>
          <p:cNvGrpSpPr/>
          <p:nvPr/>
        </p:nvGrpSpPr>
        <p:grpSpPr>
          <a:xfrm rot="8377677">
            <a:off x="5157296" y="3961882"/>
            <a:ext cx="317385" cy="1948469"/>
            <a:chOff x="8865478" y="2306597"/>
            <a:chExt cx="262346" cy="1610573"/>
          </a:xfrm>
        </p:grpSpPr>
        <p:sp>
          <p:nvSpPr>
            <p:cNvPr id="36" name="二等辺三角形 35"/>
            <p:cNvSpPr/>
            <p:nvPr/>
          </p:nvSpPr>
          <p:spPr>
            <a:xfrm rot="10800000">
              <a:off x="8865478" y="3691010"/>
              <a:ext cx="262346" cy="22616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二等辺三角形 36"/>
            <p:cNvSpPr/>
            <p:nvPr/>
          </p:nvSpPr>
          <p:spPr>
            <a:xfrm rot="10800000">
              <a:off x="8865478" y="3411959"/>
              <a:ext cx="262346" cy="22616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二等辺三角形 37"/>
            <p:cNvSpPr/>
            <p:nvPr/>
          </p:nvSpPr>
          <p:spPr>
            <a:xfrm rot="10800000">
              <a:off x="8865478" y="3150231"/>
              <a:ext cx="262346" cy="22616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二等辺三角形 38"/>
            <p:cNvSpPr/>
            <p:nvPr/>
          </p:nvSpPr>
          <p:spPr>
            <a:xfrm rot="10800000">
              <a:off x="8865478" y="2864611"/>
              <a:ext cx="262346" cy="22616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二等辺三角形 39"/>
            <p:cNvSpPr/>
            <p:nvPr/>
          </p:nvSpPr>
          <p:spPr>
            <a:xfrm rot="10800000">
              <a:off x="8865478" y="2592217"/>
              <a:ext cx="262346" cy="22616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二等辺三角形 40"/>
            <p:cNvSpPr/>
            <p:nvPr/>
          </p:nvSpPr>
          <p:spPr>
            <a:xfrm rot="10800000">
              <a:off x="8865478" y="2306597"/>
              <a:ext cx="262346" cy="22616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4" name="テキスト ボックス 24"/>
          <p:cNvSpPr txBox="1">
            <a:spLocks noChangeArrowheads="1"/>
          </p:cNvSpPr>
          <p:nvPr/>
        </p:nvSpPr>
        <p:spPr bwMode="auto">
          <a:xfrm>
            <a:off x="9954642" y="2984088"/>
            <a:ext cx="20048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dirty="0">
                <a:solidFill>
                  <a:srgbClr val="FFC000"/>
                </a:solidFill>
                <a:latin typeface="+mn-ea"/>
              </a:rPr>
              <a:t>路面舗装変状</a:t>
            </a:r>
            <a:endParaRPr lang="en-US" altLang="ja-JP" sz="1800" dirty="0">
              <a:solidFill>
                <a:srgbClr val="FFC000"/>
              </a:solidFill>
              <a:latin typeface="+mn-ea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dirty="0">
                <a:solidFill>
                  <a:srgbClr val="FFC000"/>
                </a:solidFill>
                <a:latin typeface="+mn-ea"/>
              </a:rPr>
              <a:t>波打つ不同沈下</a:t>
            </a:r>
            <a:endParaRPr lang="en-US" altLang="ja-JP" sz="1800" dirty="0">
              <a:solidFill>
                <a:srgbClr val="FFC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5644865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（液状化）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85726" y="2572205"/>
            <a:ext cx="3812875" cy="1062920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大通り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側でも噴砂の痕跡が確認されました。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130" y="1610708"/>
            <a:ext cx="6397399" cy="484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2474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（液状化）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85726" y="2572205"/>
            <a:ext cx="3812875" cy="2170915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判定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宅地の状況です。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地盤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では、全域的に噴砂が確認されました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。建物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は、倒壊寸前で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、震災建築物応急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危険度判定が実施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され危険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と判定されていました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087" y="1681260"/>
            <a:ext cx="6288541" cy="4452159"/>
          </a:xfrm>
          <a:prstGeom prst="rect">
            <a:avLst/>
          </a:prstGeom>
        </p:spPr>
      </p:pic>
      <p:sp>
        <p:nvSpPr>
          <p:cNvPr id="9" name="テキスト ボックス 6"/>
          <p:cNvSpPr txBox="1">
            <a:spLocks noChangeArrowheads="1"/>
          </p:cNvSpPr>
          <p:nvPr/>
        </p:nvSpPr>
        <p:spPr bwMode="auto">
          <a:xfrm>
            <a:off x="4891086" y="1776948"/>
            <a:ext cx="322489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000" dirty="0">
                <a:solidFill>
                  <a:srgbClr val="FFC000"/>
                </a:solidFill>
                <a:latin typeface="+mn-ea"/>
              </a:rPr>
              <a:t>全域的</a:t>
            </a:r>
            <a:r>
              <a:rPr lang="ja-JP" altLang="en-US" sz="2000" dirty="0" smtClean="0">
                <a:solidFill>
                  <a:srgbClr val="FFC000"/>
                </a:solidFill>
                <a:latin typeface="+mn-ea"/>
              </a:rPr>
              <a:t>な噴</a:t>
            </a:r>
            <a:r>
              <a:rPr lang="ja-JP" altLang="en-US" sz="2000" dirty="0">
                <a:solidFill>
                  <a:srgbClr val="FFC000"/>
                </a:solidFill>
                <a:latin typeface="+mn-ea"/>
              </a:rPr>
              <a:t>砂</a:t>
            </a:r>
            <a:r>
              <a:rPr lang="ja-JP" altLang="en-US" sz="2000" dirty="0" smtClean="0">
                <a:solidFill>
                  <a:srgbClr val="FFC000"/>
                </a:solidFill>
                <a:latin typeface="+mn-ea"/>
              </a:rPr>
              <a:t>現象</a:t>
            </a:r>
            <a:endParaRPr lang="ja-JP" altLang="en-US" sz="2000" dirty="0">
              <a:solidFill>
                <a:srgbClr val="FFC000"/>
              </a:solidFill>
              <a:latin typeface="+mn-ea"/>
            </a:endParaRPr>
          </a:p>
        </p:txBody>
      </p:sp>
      <p:sp>
        <p:nvSpPr>
          <p:cNvPr id="10" name="テキスト ボックス 19"/>
          <p:cNvSpPr txBox="1">
            <a:spLocks noChangeArrowheads="1"/>
          </p:cNvSpPr>
          <p:nvPr/>
        </p:nvSpPr>
        <p:spPr bwMode="auto">
          <a:xfrm>
            <a:off x="8421257" y="4793364"/>
            <a:ext cx="346097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000" dirty="0">
                <a:solidFill>
                  <a:srgbClr val="FFC000"/>
                </a:solidFill>
                <a:latin typeface="+mn-ea"/>
              </a:rPr>
              <a:t>下流側</a:t>
            </a:r>
            <a:r>
              <a:rPr lang="ja-JP" altLang="en-US" sz="2000" dirty="0" smtClean="0">
                <a:solidFill>
                  <a:srgbClr val="FFC000"/>
                </a:solidFill>
                <a:latin typeface="+mn-ea"/>
              </a:rPr>
              <a:t>に水平</a:t>
            </a:r>
            <a:r>
              <a:rPr lang="ja-JP" altLang="en-US" sz="2000" dirty="0">
                <a:solidFill>
                  <a:srgbClr val="FFC000"/>
                </a:solidFill>
                <a:latin typeface="+mn-ea"/>
              </a:rPr>
              <a:t>移動</a:t>
            </a:r>
          </a:p>
        </p:txBody>
      </p:sp>
      <p:sp>
        <p:nvSpPr>
          <p:cNvPr id="11" name="テキスト ボックス 23"/>
          <p:cNvSpPr txBox="1">
            <a:spLocks noChangeArrowheads="1"/>
          </p:cNvSpPr>
          <p:nvPr/>
        </p:nvSpPr>
        <p:spPr bwMode="auto">
          <a:xfrm>
            <a:off x="4891086" y="3169740"/>
            <a:ext cx="555019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000" dirty="0" smtClean="0">
                <a:solidFill>
                  <a:srgbClr val="FFC000"/>
                </a:solidFill>
                <a:latin typeface="+mn-ea"/>
              </a:rPr>
              <a:t>震災建築物応急危険度判定は「</a:t>
            </a:r>
            <a:r>
              <a:rPr lang="ja-JP" altLang="en-US" sz="2000" dirty="0">
                <a:solidFill>
                  <a:srgbClr val="FFC000"/>
                </a:solidFill>
                <a:latin typeface="+mn-ea"/>
              </a:rPr>
              <a:t>危険」</a:t>
            </a:r>
          </a:p>
        </p:txBody>
      </p:sp>
      <p:sp>
        <p:nvSpPr>
          <p:cNvPr id="13" name="テキスト ボックス 25"/>
          <p:cNvSpPr txBox="1">
            <a:spLocks noChangeArrowheads="1"/>
          </p:cNvSpPr>
          <p:nvPr/>
        </p:nvSpPr>
        <p:spPr bwMode="auto">
          <a:xfrm>
            <a:off x="4956071" y="4978181"/>
            <a:ext cx="269216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000" dirty="0" smtClean="0">
                <a:solidFill>
                  <a:srgbClr val="FFC000"/>
                </a:solidFill>
                <a:latin typeface="+mn-ea"/>
              </a:rPr>
              <a:t>建物は倒壊</a:t>
            </a:r>
            <a:r>
              <a:rPr lang="ja-JP" altLang="en-US" sz="2000" dirty="0">
                <a:solidFill>
                  <a:srgbClr val="FFC000"/>
                </a:solidFill>
                <a:latin typeface="+mn-ea"/>
              </a:rPr>
              <a:t>寸前</a:t>
            </a:r>
          </a:p>
        </p:txBody>
      </p:sp>
      <p:sp>
        <p:nvSpPr>
          <p:cNvPr id="8" name="二等辺三角形 7"/>
          <p:cNvSpPr/>
          <p:nvPr/>
        </p:nvSpPr>
        <p:spPr>
          <a:xfrm rot="5998217">
            <a:off x="8424599" y="5249996"/>
            <a:ext cx="301238" cy="25968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二等辺三角形 14"/>
          <p:cNvSpPr/>
          <p:nvPr/>
        </p:nvSpPr>
        <p:spPr>
          <a:xfrm rot="5998217">
            <a:off x="8729794" y="5307072"/>
            <a:ext cx="301238" cy="25968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二等辺三角形 15"/>
          <p:cNvSpPr/>
          <p:nvPr/>
        </p:nvSpPr>
        <p:spPr>
          <a:xfrm rot="5998217">
            <a:off x="9034693" y="5362086"/>
            <a:ext cx="301238" cy="25968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二等辺三角形 16"/>
          <p:cNvSpPr/>
          <p:nvPr/>
        </p:nvSpPr>
        <p:spPr>
          <a:xfrm rot="5998217">
            <a:off x="9339887" y="5417100"/>
            <a:ext cx="301238" cy="25968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二等辺三角形 17"/>
          <p:cNvSpPr/>
          <p:nvPr/>
        </p:nvSpPr>
        <p:spPr>
          <a:xfrm rot="5998217">
            <a:off x="9672485" y="5477897"/>
            <a:ext cx="301238" cy="25968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93354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（液状化）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85726" y="2572205"/>
            <a:ext cx="3812875" cy="1616918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建物の裏側では、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５０</a:t>
            </a:r>
            <a:r>
              <a:rPr lang="en-US" altLang="ja-JP" dirty="0">
                <a:solidFill>
                  <a:schemeClr val="bg1"/>
                </a:solidFill>
                <a:latin typeface="+mn-ea"/>
              </a:rPr>
              <a:t>cm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と２０</a:t>
            </a:r>
            <a:r>
              <a:rPr lang="en-US" altLang="ja-JP" dirty="0">
                <a:solidFill>
                  <a:schemeClr val="bg1"/>
                </a:solidFill>
                <a:latin typeface="+mn-ea"/>
              </a:rPr>
              <a:t>cm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の沈下が確認され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、３０</a:t>
            </a:r>
            <a:r>
              <a:rPr lang="en-US" altLang="ja-JP" dirty="0" smtClean="0">
                <a:solidFill>
                  <a:schemeClr val="bg1"/>
                </a:solidFill>
                <a:latin typeface="+mn-ea"/>
              </a:rPr>
              <a:t>cm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の隆起も確認されました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839" y="1409951"/>
            <a:ext cx="3849688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753" y="2946651"/>
            <a:ext cx="4427537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テキスト ボックス 5"/>
          <p:cNvSpPr txBox="1">
            <a:spLocks noChangeArrowheads="1"/>
          </p:cNvSpPr>
          <p:nvPr/>
        </p:nvSpPr>
        <p:spPr bwMode="auto">
          <a:xfrm>
            <a:off x="3662101" y="4772192"/>
            <a:ext cx="367665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家屋の裏側は</a:t>
            </a:r>
            <a:endParaRPr lang="en-US" altLang="ja-JP" sz="2400" dirty="0">
              <a:solidFill>
                <a:srgbClr val="FFC000"/>
              </a:solidFill>
              <a:latin typeface="+mn-ea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大きな</a:t>
            </a:r>
            <a:r>
              <a:rPr lang="ja-JP" altLang="en-US" sz="2400" dirty="0" smtClean="0">
                <a:solidFill>
                  <a:srgbClr val="FFC000"/>
                </a:solidFill>
                <a:latin typeface="+mn-ea"/>
              </a:rPr>
              <a:t>陥没　深さ</a:t>
            </a:r>
            <a:r>
              <a:rPr lang="en-US" altLang="ja-JP" sz="2400" dirty="0" smtClean="0">
                <a:solidFill>
                  <a:srgbClr val="FFC000"/>
                </a:solidFill>
                <a:latin typeface="+mn-ea"/>
              </a:rPr>
              <a:t>50cm</a:t>
            </a:r>
            <a:endParaRPr lang="ja-JP" altLang="en-US" sz="2400" dirty="0">
              <a:solidFill>
                <a:srgbClr val="FFC000"/>
              </a:solidFill>
              <a:latin typeface="+mn-ea"/>
            </a:endParaRPr>
          </a:p>
        </p:txBody>
      </p:sp>
      <p:sp>
        <p:nvSpPr>
          <p:cNvPr id="24" name="コンテンツ プレースホルダ 12"/>
          <p:cNvSpPr txBox="1">
            <a:spLocks/>
          </p:cNvSpPr>
          <p:nvPr/>
        </p:nvSpPr>
        <p:spPr bwMode="auto">
          <a:xfrm>
            <a:off x="8986995" y="1846991"/>
            <a:ext cx="2720975" cy="9079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73050" indent="-27305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buFont typeface="Wingdings 2" panose="05020102010507070707" pitchFamily="18" charset="2"/>
              <a:buNone/>
            </a:pP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液状化による</a:t>
            </a:r>
            <a:endParaRPr lang="en-US" altLang="ja-JP" sz="2400" dirty="0">
              <a:solidFill>
                <a:srgbClr val="FFC000"/>
              </a:solidFill>
              <a:latin typeface="+mn-ea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隆起　</a:t>
            </a:r>
            <a:r>
              <a:rPr lang="en-US" altLang="ja-JP" sz="2400" dirty="0" smtClean="0">
                <a:solidFill>
                  <a:srgbClr val="FFC000"/>
                </a:solidFill>
                <a:latin typeface="+mn-ea"/>
              </a:rPr>
              <a:t>30cm</a:t>
            </a:r>
            <a:r>
              <a:rPr lang="ja-JP" altLang="en-US" sz="2400" dirty="0" smtClean="0">
                <a:solidFill>
                  <a:srgbClr val="FFC000"/>
                </a:solidFill>
                <a:latin typeface="+mn-ea"/>
              </a:rPr>
              <a:t>程度</a:t>
            </a:r>
            <a:endParaRPr lang="ja-JP" altLang="en-US" sz="2400" dirty="0">
              <a:solidFill>
                <a:srgbClr val="FFC000"/>
              </a:solidFill>
              <a:latin typeface="+mn-ea"/>
            </a:endParaRPr>
          </a:p>
        </p:txBody>
      </p:sp>
      <p:sp>
        <p:nvSpPr>
          <p:cNvPr id="25" name="コンテンツ プレースホルダ 12"/>
          <p:cNvSpPr txBox="1">
            <a:spLocks/>
          </p:cNvSpPr>
          <p:nvPr/>
        </p:nvSpPr>
        <p:spPr bwMode="auto">
          <a:xfrm>
            <a:off x="4357468" y="5805839"/>
            <a:ext cx="2720975" cy="9079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73050" indent="-27305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buFont typeface="Wingdings 2" panose="05020102010507070707" pitchFamily="18" charset="2"/>
              <a:buNone/>
            </a:pP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液状化による</a:t>
            </a:r>
            <a:endParaRPr lang="en-US" altLang="ja-JP" sz="2400" dirty="0">
              <a:solidFill>
                <a:srgbClr val="FFC000"/>
              </a:solidFill>
              <a:latin typeface="+mn-ea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ja-JP" altLang="en-US" sz="2400" dirty="0">
                <a:solidFill>
                  <a:srgbClr val="FFC000"/>
                </a:solidFill>
                <a:latin typeface="+mn-ea"/>
              </a:rPr>
              <a:t>沈下　</a:t>
            </a:r>
            <a:r>
              <a:rPr lang="en-US" altLang="ja-JP" sz="2400" dirty="0" smtClean="0">
                <a:solidFill>
                  <a:srgbClr val="FFC000"/>
                </a:solidFill>
                <a:latin typeface="+mn-ea"/>
              </a:rPr>
              <a:t>20cm</a:t>
            </a:r>
            <a:r>
              <a:rPr lang="ja-JP" altLang="en-US" sz="2400" dirty="0" smtClean="0">
                <a:solidFill>
                  <a:srgbClr val="FFC000"/>
                </a:solidFill>
                <a:latin typeface="+mn-ea"/>
              </a:rPr>
              <a:t>程度</a:t>
            </a:r>
            <a:endParaRPr lang="ja-JP" altLang="en-US" sz="2400" dirty="0">
              <a:solidFill>
                <a:srgbClr val="FFC000"/>
              </a:solidFill>
              <a:latin typeface="+mn-ea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 rot="17950664">
            <a:off x="6902924" y="5388924"/>
            <a:ext cx="1507573" cy="529139"/>
            <a:chOff x="8445374" y="5229221"/>
            <a:chExt cx="1507573" cy="529139"/>
          </a:xfrm>
        </p:grpSpPr>
        <p:sp>
          <p:nvSpPr>
            <p:cNvPr id="8" name="二等辺三角形 7"/>
            <p:cNvSpPr/>
            <p:nvPr/>
          </p:nvSpPr>
          <p:spPr>
            <a:xfrm rot="5998217">
              <a:off x="8424599" y="5249996"/>
              <a:ext cx="301238" cy="25968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二等辺三角形 14"/>
            <p:cNvSpPr/>
            <p:nvPr/>
          </p:nvSpPr>
          <p:spPr>
            <a:xfrm rot="5998217">
              <a:off x="8729794" y="5307072"/>
              <a:ext cx="301238" cy="25968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二等辺三角形 15"/>
            <p:cNvSpPr/>
            <p:nvPr/>
          </p:nvSpPr>
          <p:spPr>
            <a:xfrm rot="5998217">
              <a:off x="9034693" y="5362086"/>
              <a:ext cx="301238" cy="25968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二等辺三角形 16"/>
            <p:cNvSpPr/>
            <p:nvPr/>
          </p:nvSpPr>
          <p:spPr>
            <a:xfrm rot="5998217">
              <a:off x="9339887" y="5417100"/>
              <a:ext cx="301238" cy="25968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二等辺三角形 17"/>
            <p:cNvSpPr/>
            <p:nvPr/>
          </p:nvSpPr>
          <p:spPr>
            <a:xfrm rot="5998217">
              <a:off x="9672485" y="5477897"/>
              <a:ext cx="301238" cy="25968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/>
          <p:cNvGrpSpPr/>
          <p:nvPr/>
        </p:nvGrpSpPr>
        <p:grpSpPr>
          <a:xfrm rot="17950664">
            <a:off x="5700270" y="4425730"/>
            <a:ext cx="869781" cy="413328"/>
            <a:chOff x="8445374" y="5229221"/>
            <a:chExt cx="869781" cy="413328"/>
          </a:xfrm>
        </p:grpSpPr>
        <p:sp>
          <p:nvSpPr>
            <p:cNvPr id="27" name="二等辺三角形 26"/>
            <p:cNvSpPr/>
            <p:nvPr/>
          </p:nvSpPr>
          <p:spPr>
            <a:xfrm rot="5998217">
              <a:off x="8424599" y="5249996"/>
              <a:ext cx="301238" cy="25968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二等辺三角形 27"/>
            <p:cNvSpPr/>
            <p:nvPr/>
          </p:nvSpPr>
          <p:spPr>
            <a:xfrm rot="5998217">
              <a:off x="8729794" y="5307072"/>
              <a:ext cx="301238" cy="25968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二等辺三角形 28"/>
            <p:cNvSpPr/>
            <p:nvPr/>
          </p:nvSpPr>
          <p:spPr>
            <a:xfrm rot="5998217">
              <a:off x="9034693" y="5362086"/>
              <a:ext cx="301238" cy="25968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3" name="グループ化 32"/>
          <p:cNvGrpSpPr/>
          <p:nvPr/>
        </p:nvGrpSpPr>
        <p:grpSpPr>
          <a:xfrm rot="4100503">
            <a:off x="9908912" y="3177863"/>
            <a:ext cx="1507573" cy="529139"/>
            <a:chOff x="8445374" y="5229221"/>
            <a:chExt cx="1507573" cy="529139"/>
          </a:xfrm>
        </p:grpSpPr>
        <p:sp>
          <p:nvSpPr>
            <p:cNvPr id="34" name="二等辺三角形 33"/>
            <p:cNvSpPr/>
            <p:nvPr/>
          </p:nvSpPr>
          <p:spPr>
            <a:xfrm rot="5998217">
              <a:off x="8424599" y="5249996"/>
              <a:ext cx="301238" cy="25968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二等辺三角形 34"/>
            <p:cNvSpPr/>
            <p:nvPr/>
          </p:nvSpPr>
          <p:spPr>
            <a:xfrm rot="5998217">
              <a:off x="8729794" y="5307072"/>
              <a:ext cx="301238" cy="25968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二等辺三角形 35"/>
            <p:cNvSpPr/>
            <p:nvPr/>
          </p:nvSpPr>
          <p:spPr>
            <a:xfrm rot="5998217">
              <a:off x="9034693" y="5362086"/>
              <a:ext cx="301238" cy="25968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二等辺三角形 36"/>
            <p:cNvSpPr/>
            <p:nvPr/>
          </p:nvSpPr>
          <p:spPr>
            <a:xfrm rot="5998217">
              <a:off x="9339887" y="5417100"/>
              <a:ext cx="301238" cy="25968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二等辺三角形 37"/>
            <p:cNvSpPr/>
            <p:nvPr/>
          </p:nvSpPr>
          <p:spPr>
            <a:xfrm rot="5998217">
              <a:off x="9672485" y="5477897"/>
              <a:ext cx="301238" cy="25968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円/楕円 13"/>
          <p:cNvSpPr/>
          <p:nvPr/>
        </p:nvSpPr>
        <p:spPr>
          <a:xfrm>
            <a:off x="10538326" y="4255860"/>
            <a:ext cx="789418" cy="78941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8636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（液状化）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85726" y="2572205"/>
            <a:ext cx="3812875" cy="1339919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早速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、宅地地盤の調査表を作成します。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先ほどと同様、様式</a:t>
            </a:r>
            <a:r>
              <a:rPr lang="en-US" altLang="ja-JP" dirty="0" smtClean="0">
                <a:solidFill>
                  <a:schemeClr val="bg1"/>
                </a:solidFill>
                <a:latin typeface="+mn-ea"/>
              </a:rPr>
              <a:t>-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２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5" name="Picture 7" descr="Y:\env\master\環境設計係\その他\社内会議用\★杉本部長\2014.04.02 全国宅地擁壁技術協会\添付書類\擁壁・のり面等被害状況調査・危険度判定票作成の手引き（旧）\修正\新しいフォルダー\擁壁・のり面等被害状況調査・危険度判定票作成の手引き_ページ_13（修正）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t="5391" r="5833" b="6519"/>
          <a:stretch>
            <a:fillRect/>
          </a:stretch>
        </p:blipFill>
        <p:spPr bwMode="auto">
          <a:xfrm>
            <a:off x="6099176" y="2253342"/>
            <a:ext cx="3114174" cy="451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テキスト ボックス 35"/>
          <p:cNvSpPr txBox="1"/>
          <p:nvPr/>
        </p:nvSpPr>
        <p:spPr>
          <a:xfrm>
            <a:off x="4027713" y="1330666"/>
            <a:ext cx="7805057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　　　　　　　　　　　　手引</a:t>
            </a:r>
            <a:r>
              <a:rPr lang="en-US" altLang="ja-JP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-16</a:t>
            </a:r>
            <a:r>
              <a:rPr lang="ja-JP" altLang="en-US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ページ</a:t>
            </a:r>
            <a:endParaRPr lang="en-US" altLang="ja-JP" b="1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888157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（液状化）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85726" y="2572205"/>
            <a:ext cx="3812875" cy="1062920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配点表の記入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箇所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は枠部分に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なります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027713" y="1330666"/>
            <a:ext cx="7805057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　　　　　　　　　　　　手引</a:t>
            </a:r>
            <a:r>
              <a:rPr lang="en-US" altLang="ja-JP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-17</a:t>
            </a:r>
            <a:r>
              <a:rPr lang="ja-JP" altLang="en-US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ページ</a:t>
            </a:r>
            <a:endParaRPr lang="en-US" altLang="ja-JP" b="1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6321304" y="2287762"/>
            <a:ext cx="3176244" cy="4452257"/>
            <a:chOff x="5125887" y="1893207"/>
            <a:chExt cx="4572000" cy="6408738"/>
          </a:xfrm>
        </p:grpSpPr>
        <p:pic>
          <p:nvPicPr>
            <p:cNvPr id="9" name="Picture 8" descr="Y:\env\master\環境設計係\その他\社内会議用\★杉本部長\2014.04.02 全国宅地擁壁技術協会\添付書類\擁壁・のり面等被害状況調査・危険度判定票作成の手引き（旧）\修正\新しいフォルダー\擁壁・のり面等被害状況調査・危険度判定票作成の手引き-14(修正)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475" y="1918607"/>
              <a:ext cx="4248150" cy="638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5125887" y="7366907"/>
              <a:ext cx="4572000" cy="935038"/>
            </a:xfrm>
            <a:prstGeom prst="rect">
              <a:avLst/>
            </a:prstGeom>
            <a:noFill/>
            <a:ln w="50800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5125887" y="1893207"/>
              <a:ext cx="4572000" cy="2376488"/>
            </a:xfrm>
            <a:prstGeom prst="rect">
              <a:avLst/>
            </a:prstGeom>
            <a:noFill/>
            <a:ln w="50800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35688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8896" y="1924444"/>
            <a:ext cx="3422337" cy="5494902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ここ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で、宅地の裏に回ってみました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。ここ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には、擁壁があり「空積み擁壁」でした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。建物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は、擁壁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ぎりぎり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に築造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されています。擁壁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の高さは１．８</a:t>
            </a:r>
            <a:r>
              <a:rPr lang="en-US" altLang="ja-JP" dirty="0">
                <a:solidFill>
                  <a:schemeClr val="bg1"/>
                </a:solidFill>
                <a:latin typeface="+mn-ea"/>
              </a:rPr>
              <a:t>m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「ハラミ」と「すべり」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が確認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されました。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擁壁前面（前側）は、湿潤状態であることがうかがえ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、特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に下部には湧水が多く、コケが生えていました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。空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積みですから当然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水抜きは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なく擁壁天端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の排水施設もありません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でした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94860" y="1357180"/>
            <a:ext cx="6946900" cy="909031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sz="2600" dirty="0" smtClean="0">
                <a:latin typeface="+mn-ea"/>
              </a:rPr>
              <a:t>調査宅地の裏面です。</a:t>
            </a:r>
            <a:endParaRPr lang="en-US" altLang="ja-JP" sz="2600" dirty="0" smtClean="0">
              <a:latin typeface="+mn-ea"/>
            </a:endParaRPr>
          </a:p>
        </p:txBody>
      </p:sp>
      <p:grpSp>
        <p:nvGrpSpPr>
          <p:cNvPr id="26" name="グループ化 25"/>
          <p:cNvGrpSpPr/>
          <p:nvPr/>
        </p:nvGrpSpPr>
        <p:grpSpPr>
          <a:xfrm>
            <a:off x="4952352" y="2116587"/>
            <a:ext cx="7431082" cy="4590294"/>
            <a:chOff x="971550" y="365201"/>
            <a:chExt cx="9855648" cy="6087987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550" y="365201"/>
              <a:ext cx="7082204" cy="608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テキスト ボックス 10"/>
            <p:cNvSpPr txBox="1">
              <a:spLocks noChangeArrowheads="1"/>
            </p:cNvSpPr>
            <p:nvPr/>
          </p:nvSpPr>
          <p:spPr bwMode="auto">
            <a:xfrm>
              <a:off x="1438194" y="3767611"/>
              <a:ext cx="1808795" cy="85721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ja-JP" altLang="en-US" sz="1800" dirty="0">
                  <a:solidFill>
                    <a:srgbClr val="FFC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擁壁は</a:t>
              </a:r>
              <a:endParaRPr lang="en-US" altLang="ja-JP" sz="1800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ja-JP" altLang="en-US" sz="1800" dirty="0">
                  <a:solidFill>
                    <a:srgbClr val="FFC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空石積み</a:t>
              </a:r>
            </a:p>
          </p:txBody>
        </p:sp>
        <p:cxnSp>
          <p:nvCxnSpPr>
            <p:cNvPr id="44" name="直線コネクタ 43"/>
            <p:cNvCxnSpPr/>
            <p:nvPr/>
          </p:nvCxnSpPr>
          <p:spPr>
            <a:xfrm>
              <a:off x="5940425" y="4292600"/>
              <a:ext cx="2808288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>
              <a:off x="6011863" y="5516563"/>
              <a:ext cx="2808287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テキスト ボックス 16"/>
            <p:cNvSpPr txBox="1">
              <a:spLocks noChangeArrowheads="1"/>
            </p:cNvSpPr>
            <p:nvPr/>
          </p:nvSpPr>
          <p:spPr bwMode="auto">
            <a:xfrm rot="16200000">
              <a:off x="7906949" y="3567016"/>
              <a:ext cx="3097214" cy="110212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ja-JP" altLang="en-US" sz="2400">
                  <a:solidFill>
                    <a:srgbClr val="FFC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擁壁高さ　</a:t>
              </a:r>
              <a:r>
                <a:rPr lang="en-US" altLang="ja-JP" sz="2400">
                  <a:solidFill>
                    <a:srgbClr val="FFC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h=1.8</a:t>
              </a:r>
              <a:r>
                <a:rPr lang="ja-JP" altLang="en-US" sz="2400">
                  <a:solidFill>
                    <a:srgbClr val="FFC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ｍ</a:t>
              </a:r>
              <a:endParaRPr lang="en-US" altLang="ja-JP" sz="240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9" name="テキスト ボックス 20"/>
            <p:cNvSpPr txBox="1">
              <a:spLocks noChangeArrowheads="1"/>
            </p:cNvSpPr>
            <p:nvPr/>
          </p:nvSpPr>
          <p:spPr bwMode="auto">
            <a:xfrm>
              <a:off x="5076825" y="1196975"/>
              <a:ext cx="5750373" cy="85721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ja-JP" altLang="en-US" sz="1800">
                  <a:solidFill>
                    <a:srgbClr val="FFC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家屋は</a:t>
              </a:r>
              <a:endParaRPr lang="en-US" altLang="ja-JP" sz="180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ja-JP" altLang="en-US" sz="1800">
                  <a:solidFill>
                    <a:srgbClr val="FFC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擁壁背面に近接</a:t>
              </a:r>
            </a:p>
          </p:txBody>
        </p:sp>
        <p:sp>
          <p:nvSpPr>
            <p:cNvPr id="53" name="テキスト ボックス 27"/>
            <p:cNvSpPr txBox="1">
              <a:spLocks noChangeArrowheads="1"/>
            </p:cNvSpPr>
            <p:nvPr/>
          </p:nvSpPr>
          <p:spPr bwMode="auto">
            <a:xfrm>
              <a:off x="4697679" y="5595976"/>
              <a:ext cx="4598440" cy="85721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ja-JP" altLang="en-US" sz="1800" dirty="0">
                  <a:solidFill>
                    <a:srgbClr val="FFC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擁壁下湿潤状態</a:t>
              </a:r>
              <a:endParaRPr lang="en-US" altLang="ja-JP" sz="1800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ja-JP" altLang="en-US" sz="1800" dirty="0">
                  <a:solidFill>
                    <a:srgbClr val="FFC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擁壁面に</a:t>
              </a:r>
              <a:r>
                <a:rPr lang="ja-JP" altLang="en-US" sz="1800" dirty="0" smtClean="0">
                  <a:solidFill>
                    <a:srgbClr val="FFC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苔　湧水</a:t>
              </a:r>
              <a:r>
                <a:rPr lang="ja-JP" altLang="en-US" sz="1800" dirty="0">
                  <a:solidFill>
                    <a:srgbClr val="FFC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多い</a:t>
              </a:r>
            </a:p>
          </p:txBody>
        </p:sp>
        <p:sp>
          <p:nvSpPr>
            <p:cNvPr id="56" name="テキスト ボックス 33"/>
            <p:cNvSpPr txBox="1">
              <a:spLocks noChangeArrowheads="1"/>
            </p:cNvSpPr>
            <p:nvPr/>
          </p:nvSpPr>
          <p:spPr bwMode="auto">
            <a:xfrm>
              <a:off x="1255497" y="5033229"/>
              <a:ext cx="3364221" cy="122458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kumimoji="1" sz="2600">
                  <a:solidFill>
                    <a:schemeClr val="tx1"/>
                  </a:solidFill>
                  <a:latin typeface="Perpetua" panose="02020502060401020303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kumimoji="1" sz="2400">
                  <a:solidFill>
                    <a:schemeClr val="tx1"/>
                  </a:solidFill>
                  <a:latin typeface="Perpetua" panose="02020502060401020303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kumimoji="1" sz="2000">
                  <a:solidFill>
                    <a:schemeClr val="tx1"/>
                  </a:solidFill>
                  <a:latin typeface="Perpetua" panose="02020502060401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ja-JP" altLang="en-US" sz="1800" dirty="0">
                  <a:solidFill>
                    <a:srgbClr val="FFC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擁壁は</a:t>
              </a:r>
              <a:endParaRPr lang="en-US" altLang="ja-JP" sz="1800" dirty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ja-JP" altLang="en-US" sz="1800" dirty="0">
                  <a:solidFill>
                    <a:srgbClr val="FFC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はらんで</a:t>
              </a:r>
              <a:r>
                <a:rPr lang="ja-JP" altLang="en-US" sz="1800" dirty="0" smtClean="0">
                  <a:solidFill>
                    <a:srgbClr val="FFC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いる</a:t>
              </a:r>
              <a:endParaRPr lang="en-US" altLang="ja-JP" sz="1800" dirty="0" smtClean="0">
                <a:solidFill>
                  <a:srgbClr val="FFC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ja-JP" altLang="en-US" sz="1800" dirty="0" smtClean="0">
                  <a:solidFill>
                    <a:srgbClr val="FFC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すべって</a:t>
              </a:r>
              <a:r>
                <a:rPr lang="ja-JP" altLang="en-US" sz="1800" dirty="0">
                  <a:solidFill>
                    <a:srgbClr val="FFC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いる</a:t>
              </a:r>
            </a:p>
          </p:txBody>
        </p:sp>
      </p:grpSp>
      <p:sp>
        <p:nvSpPr>
          <p:cNvPr id="58" name="二等辺三角形 57"/>
          <p:cNvSpPr/>
          <p:nvPr/>
        </p:nvSpPr>
        <p:spPr>
          <a:xfrm rot="3844281">
            <a:off x="6167493" y="5414188"/>
            <a:ext cx="275063" cy="23712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二等辺三角形 58"/>
          <p:cNvSpPr/>
          <p:nvPr/>
        </p:nvSpPr>
        <p:spPr>
          <a:xfrm rot="3844281">
            <a:off x="6415336" y="5313239"/>
            <a:ext cx="275063" cy="23712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二等辺三角形 59"/>
          <p:cNvSpPr/>
          <p:nvPr/>
        </p:nvSpPr>
        <p:spPr>
          <a:xfrm rot="3844281">
            <a:off x="6657667" y="5212290"/>
            <a:ext cx="275063" cy="23712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二等辺三角形 62"/>
          <p:cNvSpPr/>
          <p:nvPr/>
        </p:nvSpPr>
        <p:spPr>
          <a:xfrm rot="5400000">
            <a:off x="7692831" y="5907425"/>
            <a:ext cx="283861" cy="244709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二等辺三角形 63"/>
          <p:cNvSpPr/>
          <p:nvPr/>
        </p:nvSpPr>
        <p:spPr>
          <a:xfrm rot="12658443">
            <a:off x="7919135" y="3395132"/>
            <a:ext cx="298351" cy="25720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二等辺三角形 64"/>
          <p:cNvSpPr/>
          <p:nvPr/>
        </p:nvSpPr>
        <p:spPr>
          <a:xfrm rot="12658443">
            <a:off x="7771760" y="3643924"/>
            <a:ext cx="298351" cy="25720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二等辺三角形 65"/>
          <p:cNvSpPr/>
          <p:nvPr/>
        </p:nvSpPr>
        <p:spPr>
          <a:xfrm rot="12658443">
            <a:off x="7619848" y="3899063"/>
            <a:ext cx="298351" cy="25720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二等辺三角形 66"/>
          <p:cNvSpPr/>
          <p:nvPr/>
        </p:nvSpPr>
        <p:spPr>
          <a:xfrm rot="12658443">
            <a:off x="7467937" y="4159751"/>
            <a:ext cx="298351" cy="25720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二等辺三角形 67"/>
          <p:cNvSpPr/>
          <p:nvPr/>
        </p:nvSpPr>
        <p:spPr>
          <a:xfrm rot="12658443">
            <a:off x="7307956" y="4421373"/>
            <a:ext cx="298351" cy="25720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二等辺三角形 68"/>
          <p:cNvSpPr/>
          <p:nvPr/>
        </p:nvSpPr>
        <p:spPr>
          <a:xfrm rot="10800000">
            <a:off x="10608383" y="5775024"/>
            <a:ext cx="261752" cy="225649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二等辺三角形 69"/>
          <p:cNvSpPr/>
          <p:nvPr/>
        </p:nvSpPr>
        <p:spPr>
          <a:xfrm>
            <a:off x="10608383" y="5102659"/>
            <a:ext cx="261752" cy="225649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二等辺三角形 70"/>
          <p:cNvSpPr/>
          <p:nvPr/>
        </p:nvSpPr>
        <p:spPr>
          <a:xfrm rot="5400000">
            <a:off x="7534118" y="5633580"/>
            <a:ext cx="283861" cy="244709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454681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（液状化）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85726" y="2095355"/>
            <a:ext cx="3812875" cy="4940904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被害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をもう一度整理します。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確認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された変状は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沈下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と隆起と噴砂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の３つの変状でした。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沈下は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、２０</a:t>
            </a:r>
            <a:r>
              <a:rPr lang="en-US" altLang="ja-JP" dirty="0" smtClean="0">
                <a:solidFill>
                  <a:schemeClr val="bg1"/>
                </a:solidFill>
                <a:latin typeface="+mn-ea"/>
              </a:rPr>
              <a:t>cm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と５０</a:t>
            </a:r>
            <a:r>
              <a:rPr lang="en-US" altLang="ja-JP" dirty="0">
                <a:solidFill>
                  <a:schemeClr val="bg1"/>
                </a:solidFill>
                <a:latin typeface="+mn-ea"/>
              </a:rPr>
              <a:t>cm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の地盤の沈下が確認されています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ので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程度は「大」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と判断されます。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また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、３０</a:t>
            </a:r>
            <a:r>
              <a:rPr lang="en-US" altLang="ja-JP" dirty="0">
                <a:solidFill>
                  <a:schemeClr val="bg1"/>
                </a:solidFill>
                <a:latin typeface="+mn-ea"/>
              </a:rPr>
              <a:t>cm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程度の地盤隆起も確認されています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。程度は「中」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と判断されます。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さらに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、周辺は液状化エリアであることもわかっています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以上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の調査概況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をもとに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、判定票を作成します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4365815" y="1723626"/>
            <a:ext cx="664508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dirty="0">
                <a:latin typeface="+mn-ea"/>
              </a:rPr>
              <a:t> 概況は、家屋が水平移動している</a:t>
            </a:r>
            <a:endParaRPr lang="en-US" altLang="ja-JP" dirty="0">
              <a:latin typeface="+mn-ea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dirty="0">
                <a:latin typeface="+mn-ea"/>
              </a:rPr>
              <a:t>　　　　　　家屋が地震動で倒壊寸前</a:t>
            </a:r>
            <a:endParaRPr lang="en-US" altLang="ja-JP" dirty="0">
              <a:latin typeface="+mn-ea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dirty="0">
                <a:latin typeface="+mn-ea"/>
              </a:rPr>
              <a:t>　　　　　　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沈下　２０㎝　→　中</a:t>
            </a:r>
            <a:endParaRPr lang="en-US" altLang="ja-JP" b="1" dirty="0">
              <a:solidFill>
                <a:srgbClr val="FFC000"/>
              </a:solidFill>
              <a:latin typeface="+mn-ea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　　　　　　陥没　５０㎝　→　大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　　　　　　隆起　３０㎝　→　中</a:t>
            </a:r>
            <a:endParaRPr lang="en-US" altLang="ja-JP" b="1" dirty="0">
              <a:solidFill>
                <a:srgbClr val="FFC000"/>
              </a:solidFill>
              <a:latin typeface="+mn-ea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dirty="0">
                <a:latin typeface="+mn-ea"/>
              </a:rPr>
              <a:t>　　　　　　周辺全体が　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液状化エリア</a:t>
            </a:r>
            <a:endParaRPr lang="en-US" altLang="ja-JP" b="1" dirty="0">
              <a:solidFill>
                <a:srgbClr val="FFC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4508342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（液状化）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85726" y="2572205"/>
            <a:ext cx="3812875" cy="4109908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宅地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地盤の配点表です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沈下の程度は「中」のため</a:t>
            </a:r>
            <a:r>
              <a:rPr lang="en-US" altLang="ja-JP" dirty="0" smtClean="0">
                <a:solidFill>
                  <a:schemeClr val="bg1"/>
                </a:solidFill>
                <a:latin typeface="+mn-ea"/>
              </a:rPr>
              <a:t>4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点、陥没の程度は「大」のため</a:t>
            </a:r>
            <a:r>
              <a:rPr lang="en-US" altLang="ja-JP" dirty="0" smtClean="0">
                <a:solidFill>
                  <a:schemeClr val="bg1"/>
                </a:solidFill>
                <a:latin typeface="+mn-ea"/>
              </a:rPr>
              <a:t>6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点、隆起の程度は「中」のため</a:t>
            </a:r>
            <a:r>
              <a:rPr lang="en-US" altLang="ja-JP" dirty="0" smtClean="0">
                <a:solidFill>
                  <a:schemeClr val="bg1"/>
                </a:solidFill>
                <a:latin typeface="+mn-ea"/>
              </a:rPr>
              <a:t>8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点となり、変状点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の最大値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は８点と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なります。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さらに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、液状化が確認されていますので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、加算点を１点とし合計点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９点　となります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027713" y="1330666"/>
            <a:ext cx="7805057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表</a:t>
            </a:r>
            <a:r>
              <a:rPr lang="en-US" altLang="ja-JP" dirty="0">
                <a:solidFill>
                  <a:schemeClr val="bg1"/>
                </a:solidFill>
                <a:latin typeface="+mn-ea"/>
              </a:rPr>
              <a:t>3-9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宅地地盤の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配点表</a:t>
            </a:r>
            <a:endParaRPr lang="en-US" altLang="ja-JP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9" name="Group 5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4704501"/>
              </p:ext>
            </p:extLst>
          </p:nvPr>
        </p:nvGraphicFramePr>
        <p:xfrm>
          <a:off x="4515078" y="2696798"/>
          <a:ext cx="6860494" cy="3470455"/>
        </p:xfrm>
        <a:graphic>
          <a:graphicData uri="http://schemas.openxmlformats.org/drawingml/2006/table">
            <a:tbl>
              <a:tblPr/>
              <a:tblGrid>
                <a:gridCol w="2806630"/>
                <a:gridCol w="1351288"/>
                <a:gridCol w="1351288"/>
                <a:gridCol w="1351288"/>
              </a:tblGrid>
              <a:tr h="39145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程度</a:t>
                      </a:r>
                    </a:p>
                  </a:txBody>
                  <a:tcPr marL="82861" marR="82861" marT="41455" marB="4145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宅地地盤の配点表</a:t>
                      </a:r>
                    </a:p>
                  </a:txBody>
                  <a:tcPr marL="82861" marR="82861" marT="41455" marB="414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6529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小</a:t>
                      </a:r>
                    </a:p>
                  </a:txBody>
                  <a:tcPr marL="82861" marR="82861" marT="41455" marB="414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中</a:t>
                      </a:r>
                    </a:p>
                  </a:txBody>
                  <a:tcPr marL="82861" marR="82861" marT="41455" marB="414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大</a:t>
                      </a:r>
                    </a:p>
                  </a:txBody>
                  <a:tcPr marL="82861" marR="82861" marT="41455" marB="414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2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ｸﾗｯｸ（幅）</a:t>
                      </a:r>
                    </a:p>
                  </a:txBody>
                  <a:tcPr marL="82861" marR="82861" marT="41455" marB="4145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１</a:t>
                      </a:r>
                    </a:p>
                  </a:txBody>
                  <a:tcPr marL="82861" marR="82861" marT="41455" marB="414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３</a:t>
                      </a:r>
                    </a:p>
                  </a:txBody>
                  <a:tcPr marL="82861" marR="82861" marT="41455" marB="414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５</a:t>
                      </a:r>
                    </a:p>
                  </a:txBody>
                  <a:tcPr marL="82861" marR="82861" marT="41455" marB="414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2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陥没（深さ）</a:t>
                      </a:r>
                    </a:p>
                  </a:txBody>
                  <a:tcPr marL="82861" marR="82861" marT="41455" marB="4145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２</a:t>
                      </a:r>
                    </a:p>
                  </a:txBody>
                  <a:tcPr marL="82861" marR="82861" marT="41455" marB="414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４</a:t>
                      </a:r>
                    </a:p>
                  </a:txBody>
                  <a:tcPr marL="82861" marR="82861" marT="41455" marB="414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６</a:t>
                      </a:r>
                    </a:p>
                  </a:txBody>
                  <a:tcPr marL="82861" marR="82861" marT="41455" marB="414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4259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kumimoji="1" lang="ja-JP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沈下（沈下量･規模）</a:t>
                      </a:r>
                    </a:p>
                  </a:txBody>
                  <a:tcPr marL="82861" marR="82861" marT="41455" marB="4145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２</a:t>
                      </a:r>
                    </a:p>
                  </a:txBody>
                  <a:tcPr marL="82861" marR="82861" marT="41455" marB="414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４</a:t>
                      </a:r>
                    </a:p>
                  </a:txBody>
                  <a:tcPr marL="82861" marR="82861" marT="41455" marB="414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７</a:t>
                      </a:r>
                    </a:p>
                  </a:txBody>
                  <a:tcPr marL="82861" marR="82861" marT="41455" marB="414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2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kumimoji="1" lang="ja-JP" alt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段差（段差量）</a:t>
                      </a:r>
                    </a:p>
                  </a:txBody>
                  <a:tcPr marL="82861" marR="82861" marT="41455" marB="4145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３</a:t>
                      </a:r>
                    </a:p>
                  </a:txBody>
                  <a:tcPr marL="82861" marR="82861" marT="41455" marB="414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５</a:t>
                      </a:r>
                    </a:p>
                  </a:txBody>
                  <a:tcPr marL="82861" marR="82861" marT="41455" marB="414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８</a:t>
                      </a:r>
                      <a:endParaRPr kumimoji="1" lang="en-US" altLang="ja-JP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2861" marR="82861" marT="41455" marB="414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2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kumimoji="1" lang="ja-JP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隆起（隆起量・規模）</a:t>
                      </a:r>
                    </a:p>
                  </a:txBody>
                  <a:tcPr marL="82861" marR="82861" marT="41455" marB="4145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７</a:t>
                      </a:r>
                    </a:p>
                  </a:txBody>
                  <a:tcPr marL="82861" marR="82861" marT="41455" marB="414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８</a:t>
                      </a:r>
                    </a:p>
                  </a:txBody>
                  <a:tcPr marL="82861" marR="82861" marT="41455" marB="414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９</a:t>
                      </a:r>
                      <a:endParaRPr kumimoji="1" lang="en-US" altLang="ja-JP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2861" marR="82861" marT="41455" marB="414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2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６湧水・噴砂</a:t>
                      </a:r>
                    </a:p>
                  </a:txBody>
                  <a:tcPr marL="82861" marR="82861" marT="41455" marB="4145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ja-JP" altLang="en-US" sz="1800" b="0" dirty="0" smtClean="0">
                          <a:latin typeface="+mn-ea"/>
                          <a:ea typeface="+mn-ea"/>
                        </a:rPr>
                        <a:t>全体的に液状化エリア　１点加算</a:t>
                      </a:r>
                    </a:p>
                  </a:txBody>
                  <a:tcPr marL="82861" marR="82861" marT="41455" marB="414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151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合計値</a:t>
                      </a:r>
                    </a:p>
                  </a:txBody>
                  <a:tcPr marL="82861" marR="82861" marT="41455" marB="4145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９</a:t>
                      </a:r>
                    </a:p>
                  </a:txBody>
                  <a:tcPr marL="82861" marR="82861" marT="41455" marB="414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52"/>
          <p:cNvSpPr>
            <a:spLocks noChangeArrowheads="1"/>
          </p:cNvSpPr>
          <p:nvPr/>
        </p:nvSpPr>
        <p:spPr bwMode="auto">
          <a:xfrm>
            <a:off x="4491716" y="6318250"/>
            <a:ext cx="68770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b="1" dirty="0">
                <a:solidFill>
                  <a:srgbClr val="FFC000"/>
                </a:solidFill>
                <a:latin typeface="+mn-ea"/>
              </a:rPr>
              <a:t>変状点の最大値を抽出</a:t>
            </a:r>
            <a:r>
              <a:rPr lang="ja-JP" altLang="en-US" sz="2400" b="1" dirty="0" smtClean="0">
                <a:solidFill>
                  <a:srgbClr val="FFC000"/>
                </a:solidFill>
                <a:latin typeface="+mn-ea"/>
              </a:rPr>
              <a:t>する→８点、加算点</a:t>
            </a:r>
            <a:r>
              <a:rPr lang="en-US" altLang="ja-JP" sz="2400" b="1" dirty="0" smtClean="0">
                <a:solidFill>
                  <a:srgbClr val="FFC000"/>
                </a:solidFill>
                <a:latin typeface="+mn-ea"/>
              </a:rPr>
              <a:t>1</a:t>
            </a:r>
            <a:r>
              <a:rPr lang="ja-JP" altLang="en-US" sz="2400" b="1" dirty="0" smtClean="0">
                <a:solidFill>
                  <a:srgbClr val="FFC000"/>
                </a:solidFill>
                <a:latin typeface="+mn-ea"/>
              </a:rPr>
              <a:t>点</a:t>
            </a:r>
            <a:endParaRPr lang="ja-JP" altLang="en-US" sz="2400" b="1" dirty="0">
              <a:solidFill>
                <a:srgbClr val="FFC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984126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</a:t>
            </a:r>
            <a:r>
              <a:rPr lang="ja-JP" altLang="en-US" dirty="0">
                <a:solidFill>
                  <a:schemeClr val="bg1"/>
                </a:solidFill>
                <a:latin typeface="メイリオ" panose="020B0604030504040204" pitchFamily="50" charset="-128"/>
              </a:rPr>
              <a:t>（液状化）</a:t>
            </a:r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14216" y="2295898"/>
            <a:ext cx="3713346" cy="4109908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被害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の判定です。合計点は「９」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点で評価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区分は　「８～１０点」の範囲に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入り、危険度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評価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は「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大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」と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なります。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　　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16516" y="1308894"/>
            <a:ext cx="8099283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+mn-ea"/>
              </a:rPr>
              <a:t>被害の評価</a:t>
            </a:r>
            <a:endParaRPr lang="ja-JP" altLang="en-US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4016516" y="2586963"/>
            <a:ext cx="7104696" cy="39114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ja-JP" altLang="en-US" sz="2800" dirty="0" smtClean="0">
                <a:latin typeface="+mn-ea"/>
              </a:rPr>
              <a:t>●変状点の合計値</a:t>
            </a:r>
            <a:endParaRPr lang="en-US" altLang="ja-JP" sz="2800" dirty="0" smtClean="0">
              <a:latin typeface="+mn-ea"/>
            </a:endParaRPr>
          </a:p>
          <a:p>
            <a:pPr algn="l">
              <a:lnSpc>
                <a:spcPct val="80000"/>
              </a:lnSpc>
            </a:pPr>
            <a:endParaRPr lang="en-US" altLang="ja-JP" sz="2800" dirty="0">
              <a:latin typeface="+mn-ea"/>
            </a:endParaRPr>
          </a:p>
          <a:p>
            <a:pPr algn="l">
              <a:lnSpc>
                <a:spcPct val="80000"/>
              </a:lnSpc>
            </a:pPr>
            <a:endParaRPr lang="en-US" altLang="ja-JP" sz="2800" dirty="0" smtClean="0">
              <a:latin typeface="+mn-ea"/>
            </a:endParaRPr>
          </a:p>
          <a:p>
            <a:pPr algn="l">
              <a:lnSpc>
                <a:spcPct val="80000"/>
              </a:lnSpc>
            </a:pPr>
            <a:r>
              <a:rPr lang="ja-JP" altLang="en-US" sz="2800" dirty="0" smtClean="0">
                <a:latin typeface="+mn-ea"/>
              </a:rPr>
              <a:t>●点数範囲</a:t>
            </a:r>
            <a:endParaRPr lang="en-US" altLang="ja-JP" sz="2800" dirty="0" smtClean="0">
              <a:latin typeface="+mn-ea"/>
            </a:endParaRPr>
          </a:p>
          <a:p>
            <a:pPr algn="l">
              <a:lnSpc>
                <a:spcPct val="80000"/>
              </a:lnSpc>
            </a:pPr>
            <a:endParaRPr lang="en-US" altLang="ja-JP" sz="2800" dirty="0">
              <a:latin typeface="+mn-ea"/>
            </a:endParaRPr>
          </a:p>
          <a:p>
            <a:pPr algn="l">
              <a:lnSpc>
                <a:spcPct val="80000"/>
              </a:lnSpc>
            </a:pPr>
            <a:endParaRPr lang="en-US" altLang="ja-JP" sz="2800" dirty="0" smtClean="0">
              <a:latin typeface="+mn-ea"/>
            </a:endParaRPr>
          </a:p>
          <a:p>
            <a:pPr algn="l">
              <a:lnSpc>
                <a:spcPct val="80000"/>
              </a:lnSpc>
            </a:pPr>
            <a:r>
              <a:rPr lang="ja-JP" altLang="en-US" sz="2800" dirty="0" smtClean="0">
                <a:latin typeface="+mn-ea"/>
              </a:rPr>
              <a:t>●判定区分</a:t>
            </a:r>
          </a:p>
          <a:p>
            <a:pPr>
              <a:lnSpc>
                <a:spcPct val="80000"/>
              </a:lnSpc>
            </a:pPr>
            <a:endParaRPr lang="ja-JP" altLang="en-US" sz="2800" dirty="0" smtClean="0">
              <a:latin typeface="+mn-ea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ja-JP" altLang="en-US" sz="2800" dirty="0" smtClean="0">
                <a:latin typeface="+mn-ea"/>
              </a:rPr>
              <a:t>　</a:t>
            </a: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6191215" y="2966687"/>
            <a:ext cx="1677498" cy="620839"/>
          </a:xfrm>
          <a:prstGeom prst="rect">
            <a:avLst/>
          </a:prstGeom>
          <a:solidFill>
            <a:srgbClr val="00C8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6794800" y="3053988"/>
            <a:ext cx="870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ja-JP" sz="2800" dirty="0" smtClean="0">
                <a:solidFill>
                  <a:schemeClr val="bg1"/>
                </a:solidFill>
                <a:latin typeface="+mn-ea"/>
              </a:rPr>
              <a:t>9</a:t>
            </a:r>
            <a:endParaRPr lang="ja-JP" altLang="en-US" sz="2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6252002" y="4352207"/>
            <a:ext cx="1677497" cy="620838"/>
          </a:xfrm>
          <a:prstGeom prst="rect">
            <a:avLst/>
          </a:prstGeom>
          <a:solidFill>
            <a:srgbClr val="00C8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6366769" y="4436889"/>
            <a:ext cx="18039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ja-JP" sz="2800" dirty="0">
                <a:solidFill>
                  <a:schemeClr val="bg1"/>
                </a:solidFill>
                <a:latin typeface="+mn-ea"/>
              </a:rPr>
              <a:t>8</a:t>
            </a:r>
            <a:r>
              <a:rPr lang="ja-JP" altLang="en-US" sz="2800" dirty="0" smtClean="0">
                <a:solidFill>
                  <a:schemeClr val="bg1"/>
                </a:solidFill>
                <a:latin typeface="+mn-ea"/>
              </a:rPr>
              <a:t>～</a:t>
            </a:r>
            <a:r>
              <a:rPr lang="en-US" altLang="ja-JP" sz="2800" dirty="0" smtClean="0">
                <a:solidFill>
                  <a:schemeClr val="bg1"/>
                </a:solidFill>
                <a:latin typeface="+mn-ea"/>
              </a:rPr>
              <a:t>10</a:t>
            </a:r>
            <a:r>
              <a:rPr lang="ja-JP" altLang="en-US" sz="2800" dirty="0" smtClean="0">
                <a:solidFill>
                  <a:schemeClr val="bg1"/>
                </a:solidFill>
                <a:latin typeface="+mn-ea"/>
              </a:rPr>
              <a:t>点</a:t>
            </a:r>
            <a:endParaRPr lang="ja-JP" altLang="en-US" sz="2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8268657" y="2662223"/>
            <a:ext cx="3792187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ja-JP" altLang="en-US" dirty="0">
                <a:latin typeface="+mn-ea"/>
              </a:rPr>
              <a:t>変状等が特に顕著で危険である。</a:t>
            </a:r>
          </a:p>
          <a:p>
            <a:pPr>
              <a:spcBef>
                <a:spcPct val="50000"/>
              </a:spcBef>
              <a:buClrTx/>
              <a:buSzTx/>
              <a:buNone/>
            </a:pPr>
            <a:r>
              <a:rPr lang="ja-JP" altLang="en-US" dirty="0">
                <a:latin typeface="+mn-ea"/>
              </a:rPr>
              <a:t>立ち入り禁止措置が必要。</a:t>
            </a: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6252002" y="5844239"/>
            <a:ext cx="1677498" cy="620839"/>
          </a:xfrm>
          <a:prstGeom prst="rect">
            <a:avLst/>
          </a:prstGeom>
          <a:solidFill>
            <a:srgbClr val="00C8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6794800" y="5893048"/>
            <a:ext cx="808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sz="2800" dirty="0">
                <a:solidFill>
                  <a:schemeClr val="bg1"/>
                </a:solidFill>
                <a:latin typeface="+mn-ea"/>
              </a:rPr>
              <a:t>大</a:t>
            </a:r>
          </a:p>
        </p:txBody>
      </p:sp>
      <p:sp>
        <p:nvSpPr>
          <p:cNvPr id="2" name="二等辺三角形 1"/>
          <p:cNvSpPr/>
          <p:nvPr/>
        </p:nvSpPr>
        <p:spPr>
          <a:xfrm rot="10800000">
            <a:off x="6883921" y="5281491"/>
            <a:ext cx="413657" cy="356601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8589525" y="5927645"/>
            <a:ext cx="1871662" cy="454025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hangingPunct="1">
              <a:defRPr/>
            </a:pPr>
            <a:r>
              <a:rPr lang="ja-JP" altLang="en-US" sz="2400" dirty="0">
                <a:solidFill>
                  <a:schemeClr val="bg1"/>
                </a:solidFill>
                <a:latin typeface="+mn-ea"/>
              </a:rPr>
              <a:t>危険宅地</a:t>
            </a:r>
          </a:p>
        </p:txBody>
      </p:sp>
    </p:spTree>
    <p:extLst>
      <p:ext uri="{BB962C8B-B14F-4D97-AF65-F5344CB8AC3E}">
        <p14:creationId xmlns:p14="http://schemas.microsoft.com/office/powerpoint/2010/main" val="26597122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chemeClr val="accent4">
                    <a:lumMod val="75000"/>
                  </a:schemeClr>
                </a:solidFill>
              </a:rPr>
              <a:t>３</a:t>
            </a:r>
            <a:endParaRPr kumimoji="1" lang="ja-JP" altLang="en-US" sz="6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演習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2298557"/>
            <a:ext cx="3516988" cy="3278911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それ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では、演習問題を使って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判定票を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作成してみましょう。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この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演習問題は東日本大震災で判定士の方が判定された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判定票を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もとに作成いたしました。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５分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程度で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判定票を作成するのがよいでしょう。</a:t>
            </a:r>
            <a:endParaRPr lang="en-US" altLang="ja-JP" dirty="0" smtClean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86746" y="3240746"/>
            <a:ext cx="6946900" cy="1309141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sz="2600" dirty="0" smtClean="0">
                <a:latin typeface="+mn-ea"/>
              </a:rPr>
              <a:t>危険度判定票の作成をしてみます。</a:t>
            </a:r>
            <a:endParaRPr lang="en-US" altLang="ja-JP" sz="2600" dirty="0" smtClean="0">
              <a:latin typeface="+mn-ea"/>
            </a:endParaRPr>
          </a:p>
          <a:p>
            <a:pPr algn="just"/>
            <a:r>
              <a:rPr lang="ja-JP" altLang="en-US" sz="2600" dirty="0">
                <a:latin typeface="+mn-ea"/>
              </a:rPr>
              <a:t>次</a:t>
            </a:r>
            <a:r>
              <a:rPr lang="ja-JP" altLang="en-US" sz="2600" dirty="0" smtClean="0">
                <a:latin typeface="+mn-ea"/>
              </a:rPr>
              <a:t>は、</a:t>
            </a:r>
            <a:r>
              <a:rPr lang="ja-JP" altLang="en-US" sz="2600" b="1" dirty="0" smtClean="0">
                <a:solidFill>
                  <a:srgbClr val="FFC000"/>
                </a:solidFill>
                <a:latin typeface="+mn-ea"/>
              </a:rPr>
              <a:t>「演習」</a:t>
            </a:r>
            <a:r>
              <a:rPr lang="ja-JP" altLang="en-US" sz="2600" dirty="0" smtClean="0">
                <a:latin typeface="+mn-ea"/>
              </a:rPr>
              <a:t>編です。</a:t>
            </a:r>
            <a:endParaRPr lang="en-US" altLang="ja-JP" sz="2600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7640201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chemeClr val="accent4">
                    <a:lumMod val="75000"/>
                  </a:schemeClr>
                </a:solidFill>
              </a:rPr>
              <a:t>３</a:t>
            </a:r>
            <a:endParaRPr kumimoji="1" lang="ja-JP" altLang="en-US" sz="6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演習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2298557"/>
            <a:ext cx="3516988" cy="4386907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演習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です。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左下の図が、被災状況図です。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こちら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に、変状の程度が書かれていますので、３枚の写真と併せて、被害程度を判断して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判定票を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作成してみてください。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判定票は、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様式－１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をご使用ください。</a:t>
            </a:r>
            <a:endParaRPr lang="en-US" altLang="ja-JP" dirty="0" smtClean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それ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では、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判定票を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作成してください。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788" y="1377701"/>
            <a:ext cx="3788317" cy="256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918" y="1369390"/>
            <a:ext cx="3788317" cy="256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294" y="4159181"/>
            <a:ext cx="3752017" cy="257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グループ化 19"/>
          <p:cNvGrpSpPr>
            <a:grpSpLocks/>
          </p:cNvGrpSpPr>
          <p:nvPr/>
        </p:nvGrpSpPr>
        <p:grpSpPr bwMode="auto">
          <a:xfrm>
            <a:off x="3858912" y="4088429"/>
            <a:ext cx="4102100" cy="2820987"/>
            <a:chOff x="368769" y="3597307"/>
            <a:chExt cx="4102330" cy="2820791"/>
          </a:xfrm>
        </p:grpSpPr>
        <p:sp>
          <p:nvSpPr>
            <p:cNvPr id="31" name="正方形/長方形 30"/>
            <p:cNvSpPr/>
            <p:nvPr/>
          </p:nvSpPr>
          <p:spPr>
            <a:xfrm>
              <a:off x="368769" y="3597307"/>
              <a:ext cx="4102330" cy="2820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grpSp>
          <p:nvGrpSpPr>
            <p:cNvPr id="32" name="グループ化 18"/>
            <p:cNvGrpSpPr>
              <a:grpSpLocks/>
            </p:cNvGrpSpPr>
            <p:nvPr/>
          </p:nvGrpSpPr>
          <p:grpSpPr bwMode="auto">
            <a:xfrm>
              <a:off x="406871" y="3731358"/>
              <a:ext cx="4038274" cy="2686740"/>
              <a:chOff x="251300" y="3609020"/>
              <a:chExt cx="4283856" cy="2850130"/>
            </a:xfrm>
          </p:grpSpPr>
          <p:pic>
            <p:nvPicPr>
              <p:cNvPr id="33" name="Picture 2" descr="C:\Users\KD-NIWA\Desktop\問題①添付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286" y="3609020"/>
                <a:ext cx="4071870" cy="2850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4" name="直線コネクタ 33"/>
              <p:cNvCxnSpPr/>
              <p:nvPr/>
            </p:nvCxnSpPr>
            <p:spPr bwMode="auto">
              <a:xfrm flipH="1">
                <a:off x="251300" y="4091553"/>
                <a:ext cx="38398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/>
              <p:cNvCxnSpPr/>
              <p:nvPr/>
            </p:nvCxnSpPr>
            <p:spPr bwMode="auto">
              <a:xfrm flipH="1">
                <a:off x="252985" y="5797368"/>
                <a:ext cx="31324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矢印コネクタ 35"/>
              <p:cNvCxnSpPr/>
              <p:nvPr/>
            </p:nvCxnSpPr>
            <p:spPr bwMode="auto">
              <a:xfrm>
                <a:off x="357401" y="4091553"/>
                <a:ext cx="0" cy="17058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sm" len="med"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/>
              <p:cNvCxnSpPr/>
              <p:nvPr/>
            </p:nvCxnSpPr>
            <p:spPr bwMode="auto">
              <a:xfrm flipH="1">
                <a:off x="443291" y="4300359"/>
                <a:ext cx="19199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矢印コネクタ 37"/>
              <p:cNvCxnSpPr/>
              <p:nvPr/>
            </p:nvCxnSpPr>
            <p:spPr bwMode="auto">
              <a:xfrm>
                <a:off x="530867" y="4091553"/>
                <a:ext cx="0" cy="20880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sm" len="med"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テキスト ボックス 38"/>
              <p:cNvSpPr txBox="1"/>
              <p:nvPr/>
            </p:nvSpPr>
            <p:spPr bwMode="auto">
              <a:xfrm>
                <a:off x="539288" y="4020828"/>
                <a:ext cx="730915" cy="3266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1.0m</a:t>
                </a:r>
                <a:endParaRPr lang="ja-JP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0" name="テキスト ボックス 39"/>
              <p:cNvSpPr txBox="1"/>
              <p:nvPr/>
            </p:nvSpPr>
            <p:spPr bwMode="auto">
              <a:xfrm>
                <a:off x="322034" y="4664087"/>
                <a:ext cx="732600" cy="3266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5.1m</a:t>
                </a:r>
                <a:endParaRPr lang="ja-JP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1" name="テキスト ボックス 40"/>
              <p:cNvSpPr txBox="1"/>
              <p:nvPr/>
            </p:nvSpPr>
            <p:spPr bwMode="auto">
              <a:xfrm>
                <a:off x="2123131" y="3667205"/>
                <a:ext cx="1247541" cy="478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1" fontAlgn="auto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段差</a:t>
                </a:r>
                <a:endPara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  <a:p>
                <a:pPr algn="ctr" eaLnBrk="1" fontAlgn="auto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8</a:t>
                </a:r>
                <a:r>
                  <a:rPr lang="ja-JP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㎝</a:t>
                </a:r>
              </a:p>
            </p:txBody>
          </p:sp>
          <p:sp>
            <p:nvSpPr>
              <p:cNvPr id="42" name="テキスト ボックス 41"/>
              <p:cNvSpPr txBox="1"/>
              <p:nvPr/>
            </p:nvSpPr>
            <p:spPr bwMode="auto">
              <a:xfrm>
                <a:off x="2621794" y="5430513"/>
                <a:ext cx="1497755" cy="478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1" fontAlgn="auto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水平移動</a:t>
                </a:r>
                <a:endPara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  <a:p>
                <a:pPr algn="ctr" eaLnBrk="1" fontAlgn="auto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7</a:t>
                </a:r>
                <a:r>
                  <a:rPr lang="ja-JP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㎝</a:t>
                </a:r>
              </a:p>
            </p:txBody>
          </p:sp>
          <p:sp>
            <p:nvSpPr>
              <p:cNvPr id="43" name="テキスト ボックス 42"/>
              <p:cNvSpPr txBox="1"/>
              <p:nvPr/>
            </p:nvSpPr>
            <p:spPr bwMode="auto">
              <a:xfrm>
                <a:off x="695921" y="5797368"/>
                <a:ext cx="1510266" cy="4883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1" fontAlgn="auto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クラック </a:t>
                </a:r>
                <a:r>
                  <a:rPr lang="en-US" altLang="ja-JP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5mm</a:t>
                </a:r>
                <a:endParaRPr lang="ja-JP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</p:grpSp>
      </p:grpSp>
      <p:sp>
        <p:nvSpPr>
          <p:cNvPr id="44" name="円/楕円 43"/>
          <p:cNvSpPr/>
          <p:nvPr/>
        </p:nvSpPr>
        <p:spPr>
          <a:xfrm>
            <a:off x="5058686" y="2185808"/>
            <a:ext cx="681042" cy="68104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413740" y="1816476"/>
            <a:ext cx="165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水抜き穴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53668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chemeClr val="accent4">
                    <a:lumMod val="75000"/>
                  </a:schemeClr>
                </a:solidFill>
              </a:rPr>
              <a:t>３</a:t>
            </a:r>
            <a:endParaRPr kumimoji="1" lang="ja-JP" altLang="en-US" sz="6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演習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44689" y="3262517"/>
            <a:ext cx="4418511" cy="909031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sz="2600" dirty="0" smtClean="0">
                <a:latin typeface="+mn-ea"/>
              </a:rPr>
              <a:t>次は、</a:t>
            </a:r>
            <a:r>
              <a:rPr lang="ja-JP" altLang="en-US" sz="2600" b="1" dirty="0" smtClean="0">
                <a:solidFill>
                  <a:srgbClr val="FFC000"/>
                </a:solidFill>
                <a:latin typeface="+mn-ea"/>
              </a:rPr>
              <a:t>「解説」</a:t>
            </a:r>
            <a:r>
              <a:rPr lang="ja-JP" altLang="en-US" sz="2600" dirty="0" smtClean="0">
                <a:latin typeface="+mn-ea"/>
              </a:rPr>
              <a:t>です。</a:t>
            </a:r>
            <a:endParaRPr lang="en-US" altLang="ja-JP" sz="2600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0073651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chemeClr val="accent4">
                    <a:lumMod val="75000"/>
                  </a:schemeClr>
                </a:solidFill>
              </a:rPr>
              <a:t>３</a:t>
            </a:r>
            <a:endParaRPr kumimoji="1" lang="ja-JP" altLang="en-US" sz="6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演習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2298557"/>
            <a:ext cx="3516988" cy="3278911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それ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では、解説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をします。判定票は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、こちらの様式－１を使います。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実際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の判定では、最初にこの空欄の部分に、被災状況図を書き入れます。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次に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、対象擁壁の変状項目のチェックと建物・道路との位置を特定します。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</p:txBody>
      </p:sp>
      <p:pic>
        <p:nvPicPr>
          <p:cNvPr id="8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299" y="1409951"/>
            <a:ext cx="3662001" cy="539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グループ化 8"/>
          <p:cNvGrpSpPr>
            <a:grpSpLocks/>
          </p:cNvGrpSpPr>
          <p:nvPr/>
        </p:nvGrpSpPr>
        <p:grpSpPr bwMode="auto">
          <a:xfrm>
            <a:off x="6354769" y="2357415"/>
            <a:ext cx="3387453" cy="977072"/>
            <a:chOff x="2555776" y="1304603"/>
            <a:chExt cx="3996444" cy="1152289"/>
          </a:xfrm>
        </p:grpSpPr>
        <p:cxnSp>
          <p:nvCxnSpPr>
            <p:cNvPr id="10" name="直線コネクタ 9"/>
            <p:cNvCxnSpPr/>
            <p:nvPr/>
          </p:nvCxnSpPr>
          <p:spPr>
            <a:xfrm>
              <a:off x="2555776" y="1304603"/>
              <a:ext cx="3996444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2555776" y="1304603"/>
              <a:ext cx="0" cy="1152289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2555776" y="2456892"/>
              <a:ext cx="2124450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4673875" y="1952170"/>
              <a:ext cx="0" cy="50472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4673875" y="1952170"/>
              <a:ext cx="1878345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6552220" y="1304603"/>
              <a:ext cx="0" cy="647567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320366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chemeClr val="accent4">
                    <a:lumMod val="75000"/>
                  </a:schemeClr>
                </a:solidFill>
              </a:rPr>
              <a:t>３</a:t>
            </a:r>
            <a:endParaRPr kumimoji="1" lang="ja-JP" altLang="en-US" sz="6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演習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261260" y="2116587"/>
            <a:ext cx="4074135" cy="4956293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　変状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項目は、クラックの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５</a:t>
            </a:r>
            <a:r>
              <a:rPr lang="en-US" altLang="ja-JP" sz="1700" dirty="0" smtClean="0">
                <a:solidFill>
                  <a:schemeClr val="bg1"/>
                </a:solidFill>
                <a:latin typeface="+mn-ea"/>
              </a:rPr>
              <a:t>mm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と、水平移動７</a:t>
            </a:r>
            <a:r>
              <a:rPr lang="en-US" altLang="ja-JP" sz="1700" dirty="0" smtClean="0">
                <a:solidFill>
                  <a:schemeClr val="bg1"/>
                </a:solidFill>
                <a:latin typeface="+mn-ea"/>
              </a:rPr>
              <a:t>cm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と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判断します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。もう一つは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、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段差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８ｃｍ、こちらは上下の段差ですので、不同沈下と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判断する。</a:t>
            </a:r>
            <a:endParaRPr lang="ja-JP" altLang="en-US" sz="1700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　次に、建物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、道路との位置関係を判断します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。擁壁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の背面の状況はこの写真からは判断できませんが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、「右上」の歩道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の写真と擁壁高５．１ｍから判断すると、擁壁前面の壁高１．７倍の範囲に道路があることがわかります。</a:t>
            </a:r>
          </a:p>
          <a:p>
            <a:pPr algn="just"/>
            <a:endParaRPr lang="en-US" altLang="ja-JP" sz="1700" dirty="0" smtClean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よって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、影響範囲内に道路・建物があるということでケースＡの基礎点欄を使用します。</a:t>
            </a:r>
          </a:p>
          <a:p>
            <a:pPr algn="just"/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　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788" y="1377701"/>
            <a:ext cx="3788317" cy="256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918" y="1369390"/>
            <a:ext cx="3788317" cy="256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294" y="4159181"/>
            <a:ext cx="3752017" cy="257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グループ化 19"/>
          <p:cNvGrpSpPr>
            <a:grpSpLocks/>
          </p:cNvGrpSpPr>
          <p:nvPr/>
        </p:nvGrpSpPr>
        <p:grpSpPr bwMode="auto">
          <a:xfrm>
            <a:off x="3858912" y="4088429"/>
            <a:ext cx="4102100" cy="2820987"/>
            <a:chOff x="368769" y="3597307"/>
            <a:chExt cx="4102330" cy="2820791"/>
          </a:xfrm>
        </p:grpSpPr>
        <p:sp>
          <p:nvSpPr>
            <p:cNvPr id="22" name="正方形/長方形 21"/>
            <p:cNvSpPr/>
            <p:nvPr/>
          </p:nvSpPr>
          <p:spPr>
            <a:xfrm>
              <a:off x="368769" y="3597307"/>
              <a:ext cx="4102330" cy="2820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grpSp>
          <p:nvGrpSpPr>
            <p:cNvPr id="23" name="グループ化 18"/>
            <p:cNvGrpSpPr>
              <a:grpSpLocks/>
            </p:cNvGrpSpPr>
            <p:nvPr/>
          </p:nvGrpSpPr>
          <p:grpSpPr bwMode="auto">
            <a:xfrm>
              <a:off x="406871" y="3731358"/>
              <a:ext cx="4038274" cy="2686740"/>
              <a:chOff x="251300" y="3609020"/>
              <a:chExt cx="4283856" cy="2850130"/>
            </a:xfrm>
          </p:grpSpPr>
          <p:pic>
            <p:nvPicPr>
              <p:cNvPr id="24" name="Picture 2" descr="C:\Users\KD-NIWA\Desktop\問題①添付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286" y="3609020"/>
                <a:ext cx="4071870" cy="2850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5" name="直線コネクタ 24"/>
              <p:cNvCxnSpPr/>
              <p:nvPr/>
            </p:nvCxnSpPr>
            <p:spPr bwMode="auto">
              <a:xfrm flipH="1">
                <a:off x="251300" y="4091553"/>
                <a:ext cx="38398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 bwMode="auto">
              <a:xfrm flipH="1">
                <a:off x="252985" y="5797368"/>
                <a:ext cx="31324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矢印コネクタ 26"/>
              <p:cNvCxnSpPr/>
              <p:nvPr/>
            </p:nvCxnSpPr>
            <p:spPr bwMode="auto">
              <a:xfrm>
                <a:off x="357401" y="4091553"/>
                <a:ext cx="0" cy="17058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sm" len="med"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 bwMode="auto">
              <a:xfrm flipH="1">
                <a:off x="443291" y="4300359"/>
                <a:ext cx="19199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矢印コネクタ 28"/>
              <p:cNvCxnSpPr/>
              <p:nvPr/>
            </p:nvCxnSpPr>
            <p:spPr bwMode="auto">
              <a:xfrm>
                <a:off x="530867" y="4091553"/>
                <a:ext cx="0" cy="20880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sm" len="med"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テキスト ボックス 29"/>
              <p:cNvSpPr txBox="1"/>
              <p:nvPr/>
            </p:nvSpPr>
            <p:spPr bwMode="auto">
              <a:xfrm>
                <a:off x="539288" y="4020828"/>
                <a:ext cx="730915" cy="3266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1.0m</a:t>
                </a:r>
                <a:endParaRPr lang="ja-JP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1" name="テキスト ボックス 30"/>
              <p:cNvSpPr txBox="1"/>
              <p:nvPr/>
            </p:nvSpPr>
            <p:spPr bwMode="auto">
              <a:xfrm>
                <a:off x="322034" y="4664087"/>
                <a:ext cx="732600" cy="3266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5.1m</a:t>
                </a:r>
                <a:endParaRPr lang="ja-JP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2" name="テキスト ボックス 31"/>
              <p:cNvSpPr txBox="1"/>
              <p:nvPr/>
            </p:nvSpPr>
            <p:spPr bwMode="auto">
              <a:xfrm>
                <a:off x="2123131" y="3667205"/>
                <a:ext cx="1247541" cy="478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1" fontAlgn="auto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段差</a:t>
                </a:r>
                <a:endPara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  <a:p>
                <a:pPr algn="ctr" eaLnBrk="1" fontAlgn="auto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8</a:t>
                </a:r>
                <a:r>
                  <a:rPr lang="ja-JP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㎝</a:t>
                </a:r>
              </a:p>
            </p:txBody>
          </p:sp>
          <p:sp>
            <p:nvSpPr>
              <p:cNvPr id="33" name="テキスト ボックス 32"/>
              <p:cNvSpPr txBox="1"/>
              <p:nvPr/>
            </p:nvSpPr>
            <p:spPr bwMode="auto">
              <a:xfrm>
                <a:off x="2621794" y="5430513"/>
                <a:ext cx="1497755" cy="478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1" fontAlgn="auto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水平移動</a:t>
                </a:r>
                <a:endPara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  <a:p>
                <a:pPr algn="ctr" eaLnBrk="1" fontAlgn="auto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7</a:t>
                </a:r>
                <a:r>
                  <a:rPr lang="ja-JP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㎝</a:t>
                </a:r>
              </a:p>
            </p:txBody>
          </p:sp>
          <p:sp>
            <p:nvSpPr>
              <p:cNvPr id="34" name="テキスト ボックス 33"/>
              <p:cNvSpPr txBox="1"/>
              <p:nvPr/>
            </p:nvSpPr>
            <p:spPr bwMode="auto">
              <a:xfrm>
                <a:off x="695921" y="5797368"/>
                <a:ext cx="1510266" cy="4883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1" fontAlgn="auto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クラック </a:t>
                </a:r>
                <a:r>
                  <a:rPr lang="en-US" altLang="ja-JP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5mm</a:t>
                </a:r>
                <a:endParaRPr lang="ja-JP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</p:grpSp>
      </p:grpSp>
      <p:sp>
        <p:nvSpPr>
          <p:cNvPr id="35" name="円/楕円 34"/>
          <p:cNvSpPr/>
          <p:nvPr/>
        </p:nvSpPr>
        <p:spPr>
          <a:xfrm>
            <a:off x="5058686" y="2185808"/>
            <a:ext cx="681042" cy="68104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413740" y="1816476"/>
            <a:ext cx="165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水抜き穴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68215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chemeClr val="accent4">
                    <a:lumMod val="75000"/>
                  </a:schemeClr>
                </a:solidFill>
              </a:rPr>
              <a:t>３</a:t>
            </a:r>
            <a:endParaRPr kumimoji="1" lang="ja-JP" altLang="en-US" sz="6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演習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2277157"/>
            <a:ext cx="3597871" cy="2340192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　確認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された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クラック、</a:t>
            </a:r>
            <a:r>
              <a:rPr lang="ja-JP" altLang="en-US" sz="1700" b="1" dirty="0" smtClean="0">
                <a:solidFill>
                  <a:srgbClr val="FFC000"/>
                </a:solidFill>
                <a:latin typeface="+mn-ea"/>
              </a:rPr>
              <a:t>水平移動、不同沈下の変状</a:t>
            </a:r>
            <a:r>
              <a:rPr lang="ja-JP" altLang="en-US" sz="1700" b="1" dirty="0">
                <a:solidFill>
                  <a:srgbClr val="FFC000"/>
                </a:solidFill>
                <a:latin typeface="+mn-ea"/>
              </a:rPr>
              <a:t>３項目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にチェックします。</a:t>
            </a:r>
          </a:p>
          <a:p>
            <a:pPr algn="just"/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　また</a:t>
            </a:r>
            <a:r>
              <a:rPr lang="ja-JP" altLang="en-US" sz="1700" b="1" dirty="0">
                <a:solidFill>
                  <a:srgbClr val="FFC000"/>
                </a:solidFill>
                <a:latin typeface="+mn-ea"/>
              </a:rPr>
              <a:t>影響範囲内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に、建物・道路あるので、このようにチェックします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sz="1700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　</a:t>
            </a:r>
          </a:p>
        </p:txBody>
      </p:sp>
      <p:pic>
        <p:nvPicPr>
          <p:cNvPr id="35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t="19022" r="5663" b="62498"/>
          <a:stretch>
            <a:fillRect/>
          </a:stretch>
        </p:blipFill>
        <p:spPr bwMode="auto">
          <a:xfrm>
            <a:off x="3927928" y="2305117"/>
            <a:ext cx="8166101" cy="24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円/楕円 35"/>
          <p:cNvSpPr/>
          <p:nvPr/>
        </p:nvSpPr>
        <p:spPr bwMode="auto">
          <a:xfrm>
            <a:off x="4048579" y="2461714"/>
            <a:ext cx="775742" cy="371524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7" name="円/楕円 36"/>
          <p:cNvSpPr/>
          <p:nvPr/>
        </p:nvSpPr>
        <p:spPr bwMode="auto">
          <a:xfrm>
            <a:off x="4948692" y="2494369"/>
            <a:ext cx="775742" cy="371524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8" name="円/楕円 37"/>
          <p:cNvSpPr/>
          <p:nvPr/>
        </p:nvSpPr>
        <p:spPr bwMode="auto">
          <a:xfrm>
            <a:off x="5789635" y="2494369"/>
            <a:ext cx="876797" cy="371524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9" name="円/楕円 38"/>
          <p:cNvSpPr/>
          <p:nvPr/>
        </p:nvSpPr>
        <p:spPr bwMode="auto">
          <a:xfrm>
            <a:off x="10236643" y="3705581"/>
            <a:ext cx="774257" cy="303164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270429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0" animBg="1"/>
      <p:bldP spid="37" grpId="0" animBg="1"/>
      <p:bldP spid="38" grpId="0" animBg="1"/>
      <p:bldP spid="3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chemeClr val="accent4">
                    <a:lumMod val="75000"/>
                  </a:schemeClr>
                </a:solidFill>
              </a:rPr>
              <a:t>３</a:t>
            </a:r>
            <a:endParaRPr kumimoji="1" lang="ja-JP" altLang="en-US" sz="6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演習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2298557"/>
            <a:ext cx="3516988" cy="2447914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次は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判定票の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２枚目の用紙への記入です。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まず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、上段の擁壁の基礎的条件の記入です。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最初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に擁壁の種類を特定します。 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</p:txBody>
      </p:sp>
      <p:pic>
        <p:nvPicPr>
          <p:cNvPr id="28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76" y="1330666"/>
            <a:ext cx="3775767" cy="547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正方形/長方形 28"/>
          <p:cNvSpPr/>
          <p:nvPr/>
        </p:nvSpPr>
        <p:spPr>
          <a:xfrm>
            <a:off x="6025445" y="1424235"/>
            <a:ext cx="3620278" cy="686628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6025445" y="2110862"/>
            <a:ext cx="3620278" cy="77744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9333369" y="2359920"/>
            <a:ext cx="250434" cy="250434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6025445" y="2902067"/>
            <a:ext cx="3620278" cy="924678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6032324" y="3832249"/>
            <a:ext cx="3620278" cy="183559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7211564" y="5731141"/>
            <a:ext cx="250434" cy="249057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7585838" y="5731141"/>
            <a:ext cx="250434" cy="249057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6" name="円/楕円 35"/>
          <p:cNvSpPr/>
          <p:nvPr/>
        </p:nvSpPr>
        <p:spPr>
          <a:xfrm>
            <a:off x="7563822" y="5985702"/>
            <a:ext cx="250434" cy="249058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6059844" y="6234760"/>
            <a:ext cx="1931916" cy="93569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750946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9074" y="2223296"/>
            <a:ext cx="3514726" cy="3001912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これら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のこと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から、調査票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を作成していきます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en-US" altLang="ja-JP" dirty="0" smtClean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宅地地盤と擁壁がありますが、まず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宅地地盤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に着目します。　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様式－２と宅地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地盤の調査・判定の手順を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併せてご覧下さい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0061" y="1330666"/>
            <a:ext cx="7946882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　　　　　　</a:t>
            </a:r>
            <a:r>
              <a:rPr lang="ja-JP" altLang="en-US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手引</a:t>
            </a:r>
            <a:r>
              <a:rPr lang="en-US" altLang="ja-JP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-16</a:t>
            </a:r>
            <a:r>
              <a:rPr lang="ja-JP" altLang="en-US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ページ</a:t>
            </a:r>
            <a:endParaRPr lang="en-US" altLang="ja-JP" b="1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pic>
        <p:nvPicPr>
          <p:cNvPr id="18" name="Picture 7" descr="Y:\env\master\環境設計係\その他\社内会議用\★杉本部長\2014.04.02 全国宅地擁壁技術協会\添付書類\擁壁・のり面等被害状況調査・危険度判定票作成の手引き（旧）\修正\新しいフォルダー\擁壁・のり面等被害状況調査・危険度判定票作成の手引き_ページ_13（修正）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t="5391" r="5833" b="6519"/>
          <a:stretch>
            <a:fillRect/>
          </a:stretch>
        </p:blipFill>
        <p:spPr bwMode="auto">
          <a:xfrm>
            <a:off x="6489575" y="2287762"/>
            <a:ext cx="3087853" cy="44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81873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chemeClr val="accent4">
                    <a:lumMod val="75000"/>
                  </a:schemeClr>
                </a:solidFill>
              </a:rPr>
              <a:t>３</a:t>
            </a:r>
            <a:endParaRPr kumimoji="1" lang="ja-JP" altLang="en-US" sz="6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演習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7396" y="2398367"/>
            <a:ext cx="3454298" cy="3832909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擁壁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の種類は、左上と右下の写真から、ＲＣ造であることがわかります。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また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、右下のアップ写真から増し積みがされていることもわかります。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よって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、擁壁の種類は増し積み擁壁とします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。擁壁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全高が５．１ｍ、増し積み部が１．０ｍです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ので・・・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788" y="1377701"/>
            <a:ext cx="3788317" cy="256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918" y="1369390"/>
            <a:ext cx="3788317" cy="256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294" y="4159181"/>
            <a:ext cx="3752017" cy="257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グループ化 19"/>
          <p:cNvGrpSpPr>
            <a:grpSpLocks/>
          </p:cNvGrpSpPr>
          <p:nvPr/>
        </p:nvGrpSpPr>
        <p:grpSpPr bwMode="auto">
          <a:xfrm>
            <a:off x="3858912" y="4088429"/>
            <a:ext cx="4102100" cy="2820987"/>
            <a:chOff x="368769" y="3597307"/>
            <a:chExt cx="4102330" cy="2820791"/>
          </a:xfrm>
        </p:grpSpPr>
        <p:sp>
          <p:nvSpPr>
            <p:cNvPr id="22" name="正方形/長方形 21"/>
            <p:cNvSpPr/>
            <p:nvPr/>
          </p:nvSpPr>
          <p:spPr>
            <a:xfrm>
              <a:off x="368769" y="3597307"/>
              <a:ext cx="4102330" cy="2820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grpSp>
          <p:nvGrpSpPr>
            <p:cNvPr id="23" name="グループ化 18"/>
            <p:cNvGrpSpPr>
              <a:grpSpLocks/>
            </p:cNvGrpSpPr>
            <p:nvPr/>
          </p:nvGrpSpPr>
          <p:grpSpPr bwMode="auto">
            <a:xfrm>
              <a:off x="406871" y="3731358"/>
              <a:ext cx="4038274" cy="2686740"/>
              <a:chOff x="251300" y="3609020"/>
              <a:chExt cx="4283856" cy="2850130"/>
            </a:xfrm>
          </p:grpSpPr>
          <p:pic>
            <p:nvPicPr>
              <p:cNvPr id="24" name="Picture 2" descr="C:\Users\KD-NIWA\Desktop\問題①添付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286" y="3609020"/>
                <a:ext cx="4071870" cy="2850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5" name="直線コネクタ 24"/>
              <p:cNvCxnSpPr/>
              <p:nvPr/>
            </p:nvCxnSpPr>
            <p:spPr bwMode="auto">
              <a:xfrm flipH="1">
                <a:off x="251300" y="4091553"/>
                <a:ext cx="38398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 bwMode="auto">
              <a:xfrm flipH="1">
                <a:off x="252985" y="5797368"/>
                <a:ext cx="31324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矢印コネクタ 26"/>
              <p:cNvCxnSpPr/>
              <p:nvPr/>
            </p:nvCxnSpPr>
            <p:spPr bwMode="auto">
              <a:xfrm>
                <a:off x="357401" y="4091553"/>
                <a:ext cx="0" cy="17058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sm" len="med"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 bwMode="auto">
              <a:xfrm flipH="1">
                <a:off x="443291" y="4300359"/>
                <a:ext cx="19199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矢印コネクタ 28"/>
              <p:cNvCxnSpPr/>
              <p:nvPr/>
            </p:nvCxnSpPr>
            <p:spPr bwMode="auto">
              <a:xfrm>
                <a:off x="530867" y="4091553"/>
                <a:ext cx="0" cy="20880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sm" len="med"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テキスト ボックス 29"/>
              <p:cNvSpPr txBox="1"/>
              <p:nvPr/>
            </p:nvSpPr>
            <p:spPr bwMode="auto">
              <a:xfrm>
                <a:off x="539288" y="4020828"/>
                <a:ext cx="730915" cy="3266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1.0m</a:t>
                </a:r>
                <a:endParaRPr lang="ja-JP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1" name="テキスト ボックス 30"/>
              <p:cNvSpPr txBox="1"/>
              <p:nvPr/>
            </p:nvSpPr>
            <p:spPr bwMode="auto">
              <a:xfrm>
                <a:off x="322034" y="4664087"/>
                <a:ext cx="732600" cy="3266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5.1m</a:t>
                </a:r>
                <a:endParaRPr lang="ja-JP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2" name="テキスト ボックス 31"/>
              <p:cNvSpPr txBox="1"/>
              <p:nvPr/>
            </p:nvSpPr>
            <p:spPr bwMode="auto">
              <a:xfrm>
                <a:off x="2123131" y="3667205"/>
                <a:ext cx="1247541" cy="478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1" fontAlgn="auto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段差</a:t>
                </a:r>
                <a:endPara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  <a:p>
                <a:pPr algn="ctr" eaLnBrk="1" fontAlgn="auto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8</a:t>
                </a:r>
                <a:r>
                  <a:rPr lang="ja-JP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㎝</a:t>
                </a:r>
              </a:p>
            </p:txBody>
          </p:sp>
          <p:sp>
            <p:nvSpPr>
              <p:cNvPr id="33" name="テキスト ボックス 32"/>
              <p:cNvSpPr txBox="1"/>
              <p:nvPr/>
            </p:nvSpPr>
            <p:spPr bwMode="auto">
              <a:xfrm>
                <a:off x="2621794" y="5430513"/>
                <a:ext cx="1497755" cy="478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1" fontAlgn="auto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水平移動</a:t>
                </a:r>
                <a:endPara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  <a:p>
                <a:pPr algn="ctr" eaLnBrk="1" fontAlgn="auto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7</a:t>
                </a:r>
                <a:r>
                  <a:rPr lang="ja-JP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㎝</a:t>
                </a:r>
              </a:p>
            </p:txBody>
          </p:sp>
          <p:sp>
            <p:nvSpPr>
              <p:cNvPr id="34" name="テキスト ボックス 33"/>
              <p:cNvSpPr txBox="1"/>
              <p:nvPr/>
            </p:nvSpPr>
            <p:spPr bwMode="auto">
              <a:xfrm>
                <a:off x="695921" y="5797368"/>
                <a:ext cx="1510266" cy="4883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1" fontAlgn="auto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クラック </a:t>
                </a:r>
                <a:r>
                  <a:rPr lang="en-US" altLang="ja-JP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5mm</a:t>
                </a:r>
                <a:endParaRPr lang="ja-JP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</p:grpSp>
      </p:grpSp>
      <p:sp>
        <p:nvSpPr>
          <p:cNvPr id="2" name="円/楕円 1"/>
          <p:cNvSpPr/>
          <p:nvPr/>
        </p:nvSpPr>
        <p:spPr>
          <a:xfrm>
            <a:off x="5058686" y="2185808"/>
            <a:ext cx="681042" cy="68104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413740" y="1816476"/>
            <a:ext cx="165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水抜き穴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33635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chemeClr val="accent4">
                    <a:lumMod val="75000"/>
                  </a:schemeClr>
                </a:solidFill>
              </a:rPr>
              <a:t>３</a:t>
            </a:r>
            <a:endParaRPr kumimoji="1" lang="ja-JP" altLang="en-US" sz="6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演習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741" y="2102694"/>
            <a:ext cx="3516988" cy="1616918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こちら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のように、増積み擁壁にチェックし、高さ等の構造をこちらのように記入します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8" name="Picture 2" descr="C:\Users\KD-NIWA\Desktop\杉本部長\解説1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275" y="1618843"/>
            <a:ext cx="8074325" cy="166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フリーフォーム 18"/>
          <p:cNvSpPr/>
          <p:nvPr/>
        </p:nvSpPr>
        <p:spPr>
          <a:xfrm>
            <a:off x="7955796" y="1799992"/>
            <a:ext cx="159246" cy="163670"/>
          </a:xfrm>
          <a:custGeom>
            <a:avLst/>
            <a:gdLst>
              <a:gd name="connsiteX0" fmla="*/ 0 w 320431"/>
              <a:gd name="connsiteY0" fmla="*/ 125047 h 234538"/>
              <a:gd name="connsiteX1" fmla="*/ 31262 w 320431"/>
              <a:gd name="connsiteY1" fmla="*/ 164123 h 234538"/>
              <a:gd name="connsiteX2" fmla="*/ 70339 w 320431"/>
              <a:gd name="connsiteY2" fmla="*/ 211016 h 234538"/>
              <a:gd name="connsiteX3" fmla="*/ 78154 w 320431"/>
              <a:gd name="connsiteY3" fmla="*/ 234462 h 234538"/>
              <a:gd name="connsiteX4" fmla="*/ 140677 w 320431"/>
              <a:gd name="connsiteY4" fmla="*/ 179754 h 234538"/>
              <a:gd name="connsiteX5" fmla="*/ 164123 w 320431"/>
              <a:gd name="connsiteY5" fmla="*/ 148493 h 234538"/>
              <a:gd name="connsiteX6" fmla="*/ 250093 w 320431"/>
              <a:gd name="connsiteY6" fmla="*/ 62523 h 234538"/>
              <a:gd name="connsiteX7" fmla="*/ 281354 w 320431"/>
              <a:gd name="connsiteY7" fmla="*/ 31262 h 234538"/>
              <a:gd name="connsiteX8" fmla="*/ 320431 w 320431"/>
              <a:gd name="connsiteY8" fmla="*/ 0 h 23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431" h="234538">
                <a:moveTo>
                  <a:pt x="0" y="125047"/>
                </a:moveTo>
                <a:cubicBezTo>
                  <a:pt x="10421" y="138072"/>
                  <a:pt x="20278" y="151569"/>
                  <a:pt x="31262" y="164123"/>
                </a:cubicBezTo>
                <a:cubicBezTo>
                  <a:pt x="73381" y="212259"/>
                  <a:pt x="38352" y="163037"/>
                  <a:pt x="70339" y="211016"/>
                </a:cubicBezTo>
                <a:cubicBezTo>
                  <a:pt x="72944" y="218831"/>
                  <a:pt x="70028" y="235816"/>
                  <a:pt x="78154" y="234462"/>
                </a:cubicBezTo>
                <a:cubicBezTo>
                  <a:pt x="86782" y="233024"/>
                  <a:pt x="131329" y="190660"/>
                  <a:pt x="140677" y="179754"/>
                </a:cubicBezTo>
                <a:cubicBezTo>
                  <a:pt x="149154" y="169864"/>
                  <a:pt x="155361" y="158131"/>
                  <a:pt x="164123" y="148493"/>
                </a:cubicBezTo>
                <a:lnTo>
                  <a:pt x="250093" y="62523"/>
                </a:lnTo>
                <a:cubicBezTo>
                  <a:pt x="260513" y="52103"/>
                  <a:pt x="269093" y="39437"/>
                  <a:pt x="281354" y="31262"/>
                </a:cubicBezTo>
                <a:cubicBezTo>
                  <a:pt x="310931" y="11544"/>
                  <a:pt x="298158" y="22273"/>
                  <a:pt x="320431" y="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0" name="テキスト ボックス 14"/>
          <p:cNvSpPr txBox="1">
            <a:spLocks noChangeArrowheads="1"/>
          </p:cNvSpPr>
          <p:nvPr/>
        </p:nvSpPr>
        <p:spPr bwMode="auto">
          <a:xfrm>
            <a:off x="10698629" y="1652930"/>
            <a:ext cx="6812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700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kumimoji="1" sz="2200">
                <a:solidFill>
                  <a:schemeClr val="tx2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20000"/>
              </a:spcBef>
              <a:buClr>
                <a:srgbClr val="0BD0D9"/>
              </a:buClr>
              <a:buSzPct val="75000"/>
              <a:buFont typeface="Wingdings 2" panose="05020102010507070707" pitchFamily="18" charset="2"/>
              <a:buChar char=""/>
              <a:defRPr kumimoji="1" sz="2000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20000"/>
              </a:spcBef>
              <a:buClr>
                <a:srgbClr val="10CF9B"/>
              </a:buClr>
              <a:buSzPct val="70000"/>
              <a:buFont typeface="Wingdings" panose="05000000000000000000" pitchFamily="2" charset="2"/>
              <a:buChar char=""/>
              <a:defRPr kumimoji="1" sz="2000">
                <a:solidFill>
                  <a:schemeClr val="tx2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20000"/>
              </a:spcBef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 dirty="0">
                <a:solidFill>
                  <a:srgbClr val="FF0000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RC</a:t>
            </a:r>
            <a:endParaRPr lang="ja-JP" altLang="en-US" sz="1200" dirty="0">
              <a:solidFill>
                <a:srgbClr val="FF0000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21" name="テキスト ボックス 15"/>
          <p:cNvSpPr txBox="1">
            <a:spLocks noChangeArrowheads="1"/>
          </p:cNvSpPr>
          <p:nvPr/>
        </p:nvSpPr>
        <p:spPr bwMode="auto">
          <a:xfrm>
            <a:off x="10712086" y="1820244"/>
            <a:ext cx="6812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700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kumimoji="1" sz="2200">
                <a:solidFill>
                  <a:schemeClr val="tx2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20000"/>
              </a:spcBef>
              <a:buClr>
                <a:srgbClr val="0BD0D9"/>
              </a:buClr>
              <a:buSzPct val="75000"/>
              <a:buFont typeface="Wingdings 2" panose="05020102010507070707" pitchFamily="18" charset="2"/>
              <a:buChar char=""/>
              <a:defRPr kumimoji="1" sz="2000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20000"/>
              </a:spcBef>
              <a:buClr>
                <a:srgbClr val="10CF9B"/>
              </a:buClr>
              <a:buSzPct val="70000"/>
              <a:buFont typeface="Wingdings" panose="05000000000000000000" pitchFamily="2" charset="2"/>
              <a:buChar char=""/>
              <a:defRPr kumimoji="1" sz="2000">
                <a:solidFill>
                  <a:schemeClr val="tx2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20000"/>
              </a:spcBef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 dirty="0">
                <a:solidFill>
                  <a:srgbClr val="FF0000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RC</a:t>
            </a:r>
            <a:endParaRPr lang="ja-JP" altLang="en-US" sz="1200" dirty="0">
              <a:solidFill>
                <a:srgbClr val="FF0000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22" name="テキスト ボックス 17"/>
          <p:cNvSpPr txBox="1">
            <a:spLocks noChangeArrowheads="1"/>
          </p:cNvSpPr>
          <p:nvPr/>
        </p:nvSpPr>
        <p:spPr bwMode="auto">
          <a:xfrm>
            <a:off x="11065414" y="1948806"/>
            <a:ext cx="6826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700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kumimoji="1" sz="2200">
                <a:solidFill>
                  <a:schemeClr val="tx2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20000"/>
              </a:spcBef>
              <a:buClr>
                <a:srgbClr val="0BD0D9"/>
              </a:buClr>
              <a:buSzPct val="75000"/>
              <a:buFont typeface="Wingdings 2" panose="05020102010507070707" pitchFamily="18" charset="2"/>
              <a:buChar char=""/>
              <a:defRPr kumimoji="1" sz="2000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20000"/>
              </a:spcBef>
              <a:buClr>
                <a:srgbClr val="10CF9B"/>
              </a:buClr>
              <a:buSzPct val="70000"/>
              <a:buFont typeface="Wingdings" panose="05000000000000000000" pitchFamily="2" charset="2"/>
              <a:buChar char=""/>
              <a:defRPr kumimoji="1" sz="2000">
                <a:solidFill>
                  <a:schemeClr val="tx2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20000"/>
              </a:spcBef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4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1.0</a:t>
            </a:r>
            <a:endParaRPr lang="ja-JP" altLang="en-US" sz="1400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3" name="テキスト ボックス 17"/>
          <p:cNvSpPr txBox="1">
            <a:spLocks noChangeArrowheads="1"/>
          </p:cNvSpPr>
          <p:nvPr/>
        </p:nvSpPr>
        <p:spPr bwMode="auto">
          <a:xfrm>
            <a:off x="10040654" y="1964196"/>
            <a:ext cx="682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700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kumimoji="1" sz="2200">
                <a:solidFill>
                  <a:schemeClr val="tx2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20000"/>
              </a:spcBef>
              <a:buClr>
                <a:srgbClr val="0BD0D9"/>
              </a:buClr>
              <a:buSzPct val="75000"/>
              <a:buFont typeface="Wingdings 2" panose="05020102010507070707" pitchFamily="18" charset="2"/>
              <a:buChar char=""/>
              <a:defRPr kumimoji="1" sz="2000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20000"/>
              </a:spcBef>
              <a:buClr>
                <a:srgbClr val="10CF9B"/>
              </a:buClr>
              <a:buSzPct val="70000"/>
              <a:buFont typeface="Wingdings" panose="05000000000000000000" pitchFamily="2" charset="2"/>
              <a:buChar char=""/>
              <a:defRPr kumimoji="1" sz="2000">
                <a:solidFill>
                  <a:schemeClr val="tx2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20000"/>
              </a:spcBef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5.1</a:t>
            </a:r>
            <a:endParaRPr lang="ja-JP" altLang="en-US" sz="120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2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6" t="16417" r="6522" b="70593"/>
          <a:stretch>
            <a:fillRect/>
          </a:stretch>
        </p:blipFill>
        <p:spPr bwMode="auto">
          <a:xfrm>
            <a:off x="3965275" y="3972159"/>
            <a:ext cx="8074325" cy="176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円/楕円 24"/>
          <p:cNvSpPr/>
          <p:nvPr/>
        </p:nvSpPr>
        <p:spPr>
          <a:xfrm>
            <a:off x="4260550" y="4080109"/>
            <a:ext cx="1329993" cy="688589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6709705" y="3954769"/>
            <a:ext cx="262460" cy="235919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0741" y="3683181"/>
            <a:ext cx="3516988" cy="2724913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次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は、基礎点の記入です。影響範囲に道路・建物があるケースＡでしたので、上段に記入します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。まず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、湧水の項目ですが、写真からは湧水はないように判断されますので、乾燥の０点をチェックします。</a:t>
            </a:r>
          </a:p>
        </p:txBody>
      </p:sp>
    </p:spTree>
    <p:extLst>
      <p:ext uri="{BB962C8B-B14F-4D97-AF65-F5344CB8AC3E}">
        <p14:creationId xmlns:p14="http://schemas.microsoft.com/office/powerpoint/2010/main" val="83457041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 animBg="1"/>
      <p:bldP spid="26" grpId="0" animBg="1"/>
      <p:bldP spid="2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chemeClr val="accent4">
                    <a:lumMod val="75000"/>
                  </a:schemeClr>
                </a:solidFill>
              </a:rPr>
              <a:t>３</a:t>
            </a:r>
            <a:endParaRPr kumimoji="1" lang="ja-JP" altLang="en-US" sz="6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演習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2298557"/>
            <a:ext cx="3516988" cy="4663905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次は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、基礎点の排水施設の項目ですが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、先ほどの写真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からは、水抜き穴はこの１カ所のみのようですので、水抜き穴はあっても数が不適切と判断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し・・・</a:t>
            </a:r>
            <a:endParaRPr lang="en-US" altLang="ja-JP" dirty="0" smtClean="0">
              <a:solidFill>
                <a:schemeClr val="bg1"/>
              </a:solidFill>
              <a:latin typeface="+mn-ea"/>
            </a:endParaRPr>
          </a:p>
          <a:p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こちら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０．８点チェック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します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。また、擁壁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高さは、５．１ｍですので５ｍ以上で０．８点となり、基礎点の合計点は、０＋０．８＋０．８＝１．６点となります。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</p:txBody>
      </p:sp>
      <p:pic>
        <p:nvPicPr>
          <p:cNvPr id="18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6" t="16417" r="6522" b="70593"/>
          <a:stretch>
            <a:fillRect/>
          </a:stretch>
        </p:blipFill>
        <p:spPr bwMode="auto">
          <a:xfrm>
            <a:off x="3917043" y="1807028"/>
            <a:ext cx="8122557" cy="177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円/楕円 18"/>
          <p:cNvSpPr/>
          <p:nvPr/>
        </p:nvSpPr>
        <p:spPr>
          <a:xfrm>
            <a:off x="4212318" y="1914978"/>
            <a:ext cx="1431925" cy="74136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6874556" y="1792741"/>
            <a:ext cx="282575" cy="2540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9566951" y="2298557"/>
            <a:ext cx="423862" cy="2540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10729232" y="2450875"/>
            <a:ext cx="388938" cy="2540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3" name="テキスト ボックス 12"/>
          <p:cNvSpPr txBox="1">
            <a:spLocks noChangeArrowheads="1"/>
          </p:cNvSpPr>
          <p:nvPr/>
        </p:nvSpPr>
        <p:spPr bwMode="auto">
          <a:xfrm>
            <a:off x="11199699" y="2450875"/>
            <a:ext cx="7429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700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kumimoji="1" sz="2200">
                <a:solidFill>
                  <a:schemeClr val="tx2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20000"/>
              </a:spcBef>
              <a:buClr>
                <a:srgbClr val="0BD0D9"/>
              </a:buClr>
              <a:buSzPct val="75000"/>
              <a:buFont typeface="Wingdings 2" panose="05020102010507070707" pitchFamily="18" charset="2"/>
              <a:buChar char=""/>
              <a:defRPr kumimoji="1" sz="2000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20000"/>
              </a:spcBef>
              <a:buClr>
                <a:srgbClr val="10CF9B"/>
              </a:buClr>
              <a:buSzPct val="70000"/>
              <a:buFont typeface="Wingdings" panose="05000000000000000000" pitchFamily="2" charset="2"/>
              <a:buChar char=""/>
              <a:defRPr kumimoji="1" sz="2000">
                <a:solidFill>
                  <a:schemeClr val="tx2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20000"/>
              </a:spcBef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CA62"/>
              </a:buClr>
              <a:buChar char="•"/>
              <a:defRPr kumimoji="1">
                <a:solidFill>
                  <a:schemeClr val="tx1"/>
                </a:solidFill>
                <a:latin typeface="Georgia" panose="02040502050405020303" pitchFamily="18" charset="0"/>
                <a:ea typeface="ＭＳ Ｐ明朝" panose="02020600040205080304" pitchFamily="18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32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1.6</a:t>
            </a:r>
          </a:p>
        </p:txBody>
      </p:sp>
    </p:spTree>
    <p:extLst>
      <p:ext uri="{BB962C8B-B14F-4D97-AF65-F5344CB8AC3E}">
        <p14:creationId xmlns:p14="http://schemas.microsoft.com/office/powerpoint/2010/main" val="370755229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2" grpId="0" animBg="1"/>
      <p:bldP spid="2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chemeClr val="accent4">
                    <a:lumMod val="75000"/>
                  </a:schemeClr>
                </a:solidFill>
              </a:rPr>
              <a:t>３</a:t>
            </a:r>
            <a:endParaRPr kumimoji="1" lang="ja-JP" altLang="en-US" sz="6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演習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2298557"/>
            <a:ext cx="3516988" cy="5217903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次は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、変状点を配点します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。クラック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は、コンクリート系で５ｍｍですので、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「中」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に該当し、増積欄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の４点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をチェックします。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水平移動は、７ｃｍなので、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５ｃｍ以上の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変状で「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大」に該当し、増積欄の６点をチェックします。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不同沈下は、８ｃｍなので、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５ｃｍ以上で「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大」に該当し、８点をチェックします。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最後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に、変状点の最大点を抽出しますが、今回は不同沈下の８点となります。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　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3922486" y="1706613"/>
            <a:ext cx="8178961" cy="3982102"/>
            <a:chOff x="3606800" y="1918801"/>
            <a:chExt cx="8585200" cy="4179888"/>
          </a:xfrm>
        </p:grpSpPr>
        <p:pic>
          <p:nvPicPr>
            <p:cNvPr id="17" name="図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8" t="29250" r="6587" b="42130"/>
            <a:stretch>
              <a:fillRect/>
            </a:stretch>
          </p:blipFill>
          <p:spPr bwMode="auto">
            <a:xfrm>
              <a:off x="3606800" y="1918801"/>
              <a:ext cx="8585200" cy="4135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円/楕円 17"/>
            <p:cNvSpPr/>
            <p:nvPr/>
          </p:nvSpPr>
          <p:spPr>
            <a:xfrm>
              <a:off x="8855075" y="2277576"/>
              <a:ext cx="239712" cy="2159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10871200" y="2460139"/>
              <a:ext cx="239712" cy="2159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10871200" y="2676039"/>
              <a:ext cx="239712" cy="2159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8051800" y="4619139"/>
              <a:ext cx="2087562" cy="50482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10066337" y="4979501"/>
              <a:ext cx="2089150" cy="51276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10066337" y="5447814"/>
              <a:ext cx="2089150" cy="65087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4" name="テキスト ボックス 15"/>
            <p:cNvSpPr txBox="1">
              <a:spLocks noChangeArrowheads="1"/>
            </p:cNvSpPr>
            <p:nvPr/>
          </p:nvSpPr>
          <p:spPr bwMode="auto">
            <a:xfrm>
              <a:off x="5335963" y="5139839"/>
              <a:ext cx="879099" cy="323064"/>
            </a:xfrm>
            <a:prstGeom prst="rect">
              <a:avLst/>
            </a:prstGeom>
            <a:solidFill>
              <a:srgbClr val="FFFFCC">
                <a:alpha val="70195"/>
              </a:srgbClr>
            </a:solidFill>
            <a:ln w="1270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kumimoji="1" sz="2700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"/>
                <a:defRPr kumimoji="1" sz="2200">
                  <a:solidFill>
                    <a:schemeClr val="tx2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BD0D9"/>
                </a:buClr>
                <a:buSzPct val="75000"/>
                <a:buFont typeface="Wingdings 2" panose="05020102010507070707" pitchFamily="18" charset="2"/>
                <a:buChar char=""/>
                <a:defRPr kumimoji="1" sz="2000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10CF9B"/>
                </a:buClr>
                <a:buSzPct val="70000"/>
                <a:buFont typeface="Wingdings" panose="05000000000000000000" pitchFamily="2" charset="2"/>
                <a:buChar char=""/>
                <a:defRPr kumimoji="1" sz="2000">
                  <a:solidFill>
                    <a:schemeClr val="tx2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ja-JP" altLang="en-US" sz="1400">
                  <a:solidFill>
                    <a:srgbClr val="FF6600"/>
                  </a:solidFill>
                  <a:latin typeface="+mn-ea"/>
                  <a:ea typeface="+mn-ea"/>
                </a:rPr>
                <a:t>７</a:t>
              </a:r>
              <a:r>
                <a:rPr lang="en-US" altLang="ja-JP" sz="1400">
                  <a:solidFill>
                    <a:srgbClr val="FF6600"/>
                  </a:solidFill>
                  <a:latin typeface="+mn-ea"/>
                  <a:ea typeface="+mn-ea"/>
                </a:rPr>
                <a:t>cm</a:t>
              </a:r>
            </a:p>
          </p:txBody>
        </p:sp>
        <p:sp>
          <p:nvSpPr>
            <p:cNvPr id="25" name="テキスト ボックス 16"/>
            <p:cNvSpPr txBox="1">
              <a:spLocks noChangeArrowheads="1"/>
            </p:cNvSpPr>
            <p:nvPr/>
          </p:nvSpPr>
          <p:spPr bwMode="auto">
            <a:xfrm>
              <a:off x="4471396" y="4717564"/>
              <a:ext cx="1564278" cy="323064"/>
            </a:xfrm>
            <a:prstGeom prst="rect">
              <a:avLst/>
            </a:prstGeom>
            <a:solidFill>
              <a:srgbClr val="FFFFCC">
                <a:alpha val="70195"/>
              </a:srgbClr>
            </a:solidFill>
            <a:ln w="1270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kumimoji="1" sz="2700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"/>
                <a:defRPr kumimoji="1" sz="2200">
                  <a:solidFill>
                    <a:schemeClr val="tx2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BD0D9"/>
                </a:buClr>
                <a:buSzPct val="75000"/>
                <a:buFont typeface="Wingdings 2" panose="05020102010507070707" pitchFamily="18" charset="2"/>
                <a:buChar char=""/>
                <a:defRPr kumimoji="1" sz="2000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10CF9B"/>
                </a:buClr>
                <a:buSzPct val="70000"/>
                <a:buFont typeface="Wingdings" panose="05000000000000000000" pitchFamily="2" charset="2"/>
                <a:buChar char=""/>
                <a:defRPr kumimoji="1" sz="2000">
                  <a:solidFill>
                    <a:schemeClr val="tx2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 dirty="0">
                  <a:solidFill>
                    <a:srgbClr val="FF6600"/>
                  </a:solidFill>
                  <a:latin typeface="+mn-ea"/>
                  <a:ea typeface="+mn-ea"/>
                </a:rPr>
                <a:t>RC</a:t>
              </a:r>
              <a:r>
                <a:rPr lang="ja-JP" altLang="en-US" sz="1400" dirty="0">
                  <a:solidFill>
                    <a:srgbClr val="FF6600"/>
                  </a:solidFill>
                  <a:latin typeface="+mn-ea"/>
                  <a:ea typeface="+mn-ea"/>
                </a:rPr>
                <a:t>部 </a:t>
              </a:r>
              <a:r>
                <a:rPr lang="en-US" altLang="ja-JP" sz="1400" dirty="0" smtClean="0">
                  <a:solidFill>
                    <a:srgbClr val="FF6600"/>
                  </a:solidFill>
                  <a:latin typeface="+mn-ea"/>
                  <a:ea typeface="+mn-ea"/>
                </a:rPr>
                <a:t>5mm</a:t>
              </a:r>
              <a:endParaRPr lang="en-US" altLang="ja-JP" sz="1400" dirty="0">
                <a:solidFill>
                  <a:srgbClr val="FF6600"/>
                </a:solidFill>
                <a:latin typeface="+mn-ea"/>
                <a:ea typeface="+mn-ea"/>
              </a:endParaRPr>
            </a:p>
          </p:txBody>
        </p:sp>
        <p:sp>
          <p:nvSpPr>
            <p:cNvPr id="26" name="テキスト ボックス 17"/>
            <p:cNvSpPr txBox="1">
              <a:spLocks noChangeArrowheads="1"/>
            </p:cNvSpPr>
            <p:nvPr/>
          </p:nvSpPr>
          <p:spPr bwMode="auto">
            <a:xfrm>
              <a:off x="5407402" y="5690701"/>
              <a:ext cx="879099" cy="323064"/>
            </a:xfrm>
            <a:prstGeom prst="rect">
              <a:avLst/>
            </a:prstGeom>
            <a:solidFill>
              <a:srgbClr val="FFFFCC">
                <a:alpha val="70195"/>
              </a:srgbClr>
            </a:solidFill>
            <a:ln w="1270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kumimoji="1" sz="2700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"/>
                <a:defRPr kumimoji="1" sz="2200">
                  <a:solidFill>
                    <a:schemeClr val="tx2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BD0D9"/>
                </a:buClr>
                <a:buSzPct val="75000"/>
                <a:buFont typeface="Wingdings 2" panose="05020102010507070707" pitchFamily="18" charset="2"/>
                <a:buChar char=""/>
                <a:defRPr kumimoji="1" sz="2000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10CF9B"/>
                </a:buClr>
                <a:buSzPct val="70000"/>
                <a:buFont typeface="Wingdings" panose="05000000000000000000" pitchFamily="2" charset="2"/>
                <a:buChar char=""/>
                <a:defRPr kumimoji="1" sz="2000">
                  <a:solidFill>
                    <a:schemeClr val="tx2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ja-JP" altLang="en-US" sz="1400">
                  <a:solidFill>
                    <a:srgbClr val="FF6600"/>
                  </a:solidFill>
                  <a:latin typeface="+mn-ea"/>
                  <a:ea typeface="+mn-ea"/>
                </a:rPr>
                <a:t>８</a:t>
              </a:r>
              <a:r>
                <a:rPr lang="en-US" altLang="ja-JP" sz="1400">
                  <a:solidFill>
                    <a:srgbClr val="FF6600"/>
                  </a:solidFill>
                  <a:latin typeface="+mn-ea"/>
                  <a:ea typeface="+mn-ea"/>
                </a:rPr>
                <a:t>cm</a:t>
              </a:r>
            </a:p>
          </p:txBody>
        </p:sp>
      </p:grpSp>
      <p:sp>
        <p:nvSpPr>
          <p:cNvPr id="38" name="角丸四角形 37"/>
          <p:cNvSpPr/>
          <p:nvPr/>
        </p:nvSpPr>
        <p:spPr>
          <a:xfrm>
            <a:off x="5988578" y="5866746"/>
            <a:ext cx="4032250" cy="792162"/>
          </a:xfrm>
          <a:prstGeom prst="roundRect">
            <a:avLst/>
          </a:prstGeom>
          <a:noFill/>
          <a:ln w="1905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600" b="1" dirty="0">
                <a:solidFill>
                  <a:srgbClr val="FFC000"/>
                </a:solidFill>
                <a:latin typeface="+mn-ea"/>
              </a:rPr>
              <a:t>最大値　８点</a:t>
            </a:r>
          </a:p>
        </p:txBody>
      </p:sp>
    </p:spTree>
    <p:extLst>
      <p:ext uri="{BB962C8B-B14F-4D97-AF65-F5344CB8AC3E}">
        <p14:creationId xmlns:p14="http://schemas.microsoft.com/office/powerpoint/2010/main" val="256317590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chemeClr val="accent4">
                    <a:lumMod val="75000"/>
                  </a:schemeClr>
                </a:solidFill>
              </a:rPr>
              <a:t>３</a:t>
            </a:r>
            <a:endParaRPr kumimoji="1" lang="ja-JP" altLang="en-US" sz="6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演習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2298557"/>
            <a:ext cx="3516988" cy="3001912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判定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基礎点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１．６点と被害点８点を加え、合計９．６点が評価点となります。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これは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大被害に該当し、赤紙の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「危険宅地」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となります。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　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4139447" y="1832553"/>
            <a:ext cx="7617125" cy="1679953"/>
            <a:chOff x="3812875" y="2490157"/>
            <a:chExt cx="8435975" cy="1860550"/>
          </a:xfrm>
        </p:grpSpPr>
        <p:pic>
          <p:nvPicPr>
            <p:cNvPr id="13" name="図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8" t="80649" r="6587" b="6244"/>
            <a:stretch>
              <a:fillRect/>
            </a:stretch>
          </p:blipFill>
          <p:spPr bwMode="auto">
            <a:xfrm>
              <a:off x="3812875" y="2490157"/>
              <a:ext cx="8435975" cy="186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フリーフォーム 13"/>
            <p:cNvSpPr/>
            <p:nvPr/>
          </p:nvSpPr>
          <p:spPr>
            <a:xfrm>
              <a:off x="6297313" y="3726819"/>
              <a:ext cx="174625" cy="150813"/>
            </a:xfrm>
            <a:custGeom>
              <a:avLst/>
              <a:gdLst>
                <a:gd name="connsiteX0" fmla="*/ 0 w 320431"/>
                <a:gd name="connsiteY0" fmla="*/ 125047 h 234538"/>
                <a:gd name="connsiteX1" fmla="*/ 31262 w 320431"/>
                <a:gd name="connsiteY1" fmla="*/ 164123 h 234538"/>
                <a:gd name="connsiteX2" fmla="*/ 70339 w 320431"/>
                <a:gd name="connsiteY2" fmla="*/ 211016 h 234538"/>
                <a:gd name="connsiteX3" fmla="*/ 78154 w 320431"/>
                <a:gd name="connsiteY3" fmla="*/ 234462 h 234538"/>
                <a:gd name="connsiteX4" fmla="*/ 140677 w 320431"/>
                <a:gd name="connsiteY4" fmla="*/ 179754 h 234538"/>
                <a:gd name="connsiteX5" fmla="*/ 164123 w 320431"/>
                <a:gd name="connsiteY5" fmla="*/ 148493 h 234538"/>
                <a:gd name="connsiteX6" fmla="*/ 250093 w 320431"/>
                <a:gd name="connsiteY6" fmla="*/ 62523 h 234538"/>
                <a:gd name="connsiteX7" fmla="*/ 281354 w 320431"/>
                <a:gd name="connsiteY7" fmla="*/ 31262 h 234538"/>
                <a:gd name="connsiteX8" fmla="*/ 320431 w 320431"/>
                <a:gd name="connsiteY8" fmla="*/ 0 h 23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431" h="234538">
                  <a:moveTo>
                    <a:pt x="0" y="125047"/>
                  </a:moveTo>
                  <a:cubicBezTo>
                    <a:pt x="10421" y="138072"/>
                    <a:pt x="20278" y="151569"/>
                    <a:pt x="31262" y="164123"/>
                  </a:cubicBezTo>
                  <a:cubicBezTo>
                    <a:pt x="73381" y="212259"/>
                    <a:pt x="38352" y="163037"/>
                    <a:pt x="70339" y="211016"/>
                  </a:cubicBezTo>
                  <a:cubicBezTo>
                    <a:pt x="72944" y="218831"/>
                    <a:pt x="70028" y="235816"/>
                    <a:pt x="78154" y="234462"/>
                  </a:cubicBezTo>
                  <a:cubicBezTo>
                    <a:pt x="86782" y="233024"/>
                    <a:pt x="131329" y="190660"/>
                    <a:pt x="140677" y="179754"/>
                  </a:cubicBezTo>
                  <a:cubicBezTo>
                    <a:pt x="149154" y="169864"/>
                    <a:pt x="155361" y="158131"/>
                    <a:pt x="164123" y="148493"/>
                  </a:cubicBezTo>
                  <a:lnTo>
                    <a:pt x="250093" y="62523"/>
                  </a:lnTo>
                  <a:cubicBezTo>
                    <a:pt x="260513" y="52103"/>
                    <a:pt x="269093" y="39437"/>
                    <a:pt x="281354" y="31262"/>
                  </a:cubicBezTo>
                  <a:cubicBezTo>
                    <a:pt x="310931" y="11544"/>
                    <a:pt x="298158" y="22273"/>
                    <a:pt x="320431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5" name="テキスト ボックス 11"/>
            <p:cNvSpPr txBox="1">
              <a:spLocks noChangeArrowheads="1"/>
            </p:cNvSpPr>
            <p:nvPr/>
          </p:nvSpPr>
          <p:spPr bwMode="auto">
            <a:xfrm>
              <a:off x="6317950" y="2715582"/>
              <a:ext cx="7366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kumimoji="1" sz="2700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"/>
                <a:defRPr kumimoji="1" sz="2200">
                  <a:solidFill>
                    <a:schemeClr val="tx2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BD0D9"/>
                </a:buClr>
                <a:buSzPct val="75000"/>
                <a:buFont typeface="Wingdings 2" panose="05020102010507070707" pitchFamily="18" charset="2"/>
                <a:buChar char=""/>
                <a:defRPr kumimoji="1" sz="2000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10CF9B"/>
                </a:buClr>
                <a:buSzPct val="70000"/>
                <a:buFont typeface="Wingdings" panose="05000000000000000000" pitchFamily="2" charset="2"/>
                <a:buChar char=""/>
                <a:defRPr kumimoji="1" sz="2000">
                  <a:solidFill>
                    <a:schemeClr val="tx2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800">
                  <a:solidFill>
                    <a:srgbClr val="FF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1.6</a:t>
              </a:r>
              <a:endParaRPr lang="ja-JP" altLang="en-US" sz="280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" name="テキスト ボックス 12"/>
            <p:cNvSpPr txBox="1">
              <a:spLocks noChangeArrowheads="1"/>
            </p:cNvSpPr>
            <p:nvPr/>
          </p:nvSpPr>
          <p:spPr bwMode="auto">
            <a:xfrm>
              <a:off x="7216475" y="2715582"/>
              <a:ext cx="73818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kumimoji="1" sz="2700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"/>
                <a:defRPr kumimoji="1" sz="2200">
                  <a:solidFill>
                    <a:schemeClr val="tx2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BD0D9"/>
                </a:buClr>
                <a:buSzPct val="75000"/>
                <a:buFont typeface="Wingdings 2" panose="05020102010507070707" pitchFamily="18" charset="2"/>
                <a:buChar char=""/>
                <a:defRPr kumimoji="1" sz="2000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10CF9B"/>
                </a:buClr>
                <a:buSzPct val="70000"/>
                <a:buFont typeface="Wingdings" panose="05000000000000000000" pitchFamily="2" charset="2"/>
                <a:buChar char=""/>
                <a:defRPr kumimoji="1" sz="2000">
                  <a:solidFill>
                    <a:schemeClr val="tx2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800">
                  <a:solidFill>
                    <a:srgbClr val="FF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8.0</a:t>
              </a:r>
              <a:endParaRPr lang="ja-JP" altLang="en-US" sz="280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7" name="テキスト ボックス 13"/>
            <p:cNvSpPr txBox="1">
              <a:spLocks noChangeArrowheads="1"/>
            </p:cNvSpPr>
            <p:nvPr/>
          </p:nvSpPr>
          <p:spPr bwMode="auto">
            <a:xfrm>
              <a:off x="7108525" y="3263269"/>
              <a:ext cx="73818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kumimoji="1" sz="2700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"/>
                <a:defRPr kumimoji="1" sz="2200">
                  <a:solidFill>
                    <a:schemeClr val="tx2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BD0D9"/>
                </a:buClr>
                <a:buSzPct val="75000"/>
                <a:buFont typeface="Wingdings 2" panose="05020102010507070707" pitchFamily="18" charset="2"/>
                <a:buChar char=""/>
                <a:defRPr kumimoji="1" sz="2000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10CF9B"/>
                </a:buClr>
                <a:buSzPct val="70000"/>
                <a:buFont typeface="Wingdings" panose="05000000000000000000" pitchFamily="2" charset="2"/>
                <a:buChar char=""/>
                <a:defRPr kumimoji="1" sz="2000">
                  <a:solidFill>
                    <a:schemeClr val="tx2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CCA62"/>
                </a:buClr>
                <a:buChar char="•"/>
                <a:defRPr kumimoji="1">
                  <a:solidFill>
                    <a:schemeClr val="tx1"/>
                  </a:solidFill>
                  <a:latin typeface="Georgia" panose="02040502050405020303" pitchFamily="18" charset="0"/>
                  <a:ea typeface="ＭＳ Ｐ明朝" panose="02020600040205080304" pitchFamily="18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800">
                  <a:solidFill>
                    <a:srgbClr val="FF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9.6</a:t>
              </a:r>
              <a:endParaRPr lang="ja-JP" altLang="en-US" sz="280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928751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175622" y="5344161"/>
            <a:ext cx="12016378" cy="1391920"/>
            <a:chOff x="175622" y="5344161"/>
            <a:chExt cx="12016378" cy="1391920"/>
          </a:xfrm>
        </p:grpSpPr>
        <p:sp>
          <p:nvSpPr>
            <p:cNvPr id="3" name="フリーフォーム 2"/>
            <p:cNvSpPr/>
            <p:nvPr/>
          </p:nvSpPr>
          <p:spPr>
            <a:xfrm>
              <a:off x="175622" y="5344161"/>
              <a:ext cx="12016378" cy="1391920"/>
            </a:xfrm>
            <a:custGeom>
              <a:avLst/>
              <a:gdLst>
                <a:gd name="connsiteX0" fmla="*/ 0 w 11968480"/>
                <a:gd name="connsiteY0" fmla="*/ 1391920 h 1391920"/>
                <a:gd name="connsiteX1" fmla="*/ 3464560 w 11968480"/>
                <a:gd name="connsiteY1" fmla="*/ 1391920 h 1391920"/>
                <a:gd name="connsiteX2" fmla="*/ 3464560 w 11968480"/>
                <a:gd name="connsiteY2" fmla="*/ 822960 h 1391920"/>
                <a:gd name="connsiteX3" fmla="*/ 3881120 w 11968480"/>
                <a:gd name="connsiteY3" fmla="*/ 822960 h 1391920"/>
                <a:gd name="connsiteX4" fmla="*/ 3881120 w 11968480"/>
                <a:gd name="connsiteY4" fmla="*/ 1371600 h 1391920"/>
                <a:gd name="connsiteX5" fmla="*/ 4003040 w 11968480"/>
                <a:gd name="connsiteY5" fmla="*/ 1371600 h 1391920"/>
                <a:gd name="connsiteX6" fmla="*/ 4003040 w 11968480"/>
                <a:gd name="connsiteY6" fmla="*/ 294640 h 1391920"/>
                <a:gd name="connsiteX7" fmla="*/ 4724400 w 11968480"/>
                <a:gd name="connsiteY7" fmla="*/ 294640 h 1391920"/>
                <a:gd name="connsiteX8" fmla="*/ 4724400 w 11968480"/>
                <a:gd name="connsiteY8" fmla="*/ 1341120 h 1391920"/>
                <a:gd name="connsiteX9" fmla="*/ 4927600 w 11968480"/>
                <a:gd name="connsiteY9" fmla="*/ 1341120 h 1391920"/>
                <a:gd name="connsiteX10" fmla="*/ 4927600 w 11968480"/>
                <a:gd name="connsiteY10" fmla="*/ 0 h 1391920"/>
                <a:gd name="connsiteX11" fmla="*/ 5577840 w 11968480"/>
                <a:gd name="connsiteY11" fmla="*/ 0 h 1391920"/>
                <a:gd name="connsiteX12" fmla="*/ 5577840 w 11968480"/>
                <a:gd name="connsiteY12" fmla="*/ 1320800 h 1391920"/>
                <a:gd name="connsiteX13" fmla="*/ 5720080 w 11968480"/>
                <a:gd name="connsiteY13" fmla="*/ 1320800 h 1391920"/>
                <a:gd name="connsiteX14" fmla="*/ 5720080 w 11968480"/>
                <a:gd name="connsiteY14" fmla="*/ 965200 h 1391920"/>
                <a:gd name="connsiteX15" fmla="*/ 6014720 w 11968480"/>
                <a:gd name="connsiteY15" fmla="*/ 965200 h 1391920"/>
                <a:gd name="connsiteX16" fmla="*/ 6014720 w 11968480"/>
                <a:gd name="connsiteY16" fmla="*/ 1330960 h 1391920"/>
                <a:gd name="connsiteX17" fmla="*/ 7579360 w 11968480"/>
                <a:gd name="connsiteY17" fmla="*/ 1330960 h 1391920"/>
                <a:gd name="connsiteX18" fmla="*/ 7579360 w 11968480"/>
                <a:gd name="connsiteY18" fmla="*/ 548640 h 1391920"/>
                <a:gd name="connsiteX19" fmla="*/ 7620000 w 11968480"/>
                <a:gd name="connsiteY19" fmla="*/ 548640 h 1391920"/>
                <a:gd name="connsiteX20" fmla="*/ 7620000 w 11968480"/>
                <a:gd name="connsiteY20" fmla="*/ 1330960 h 1391920"/>
                <a:gd name="connsiteX21" fmla="*/ 8158480 w 11968480"/>
                <a:gd name="connsiteY21" fmla="*/ 1330960 h 1391920"/>
                <a:gd name="connsiteX22" fmla="*/ 8158480 w 11968480"/>
                <a:gd name="connsiteY22" fmla="*/ 904240 h 1391920"/>
                <a:gd name="connsiteX23" fmla="*/ 8188960 w 11968480"/>
                <a:gd name="connsiteY23" fmla="*/ 904240 h 1391920"/>
                <a:gd name="connsiteX24" fmla="*/ 8188960 w 11968480"/>
                <a:gd name="connsiteY24" fmla="*/ 1341120 h 1391920"/>
                <a:gd name="connsiteX25" fmla="*/ 8615680 w 11968480"/>
                <a:gd name="connsiteY25" fmla="*/ 1341120 h 1391920"/>
                <a:gd name="connsiteX26" fmla="*/ 8615680 w 11968480"/>
                <a:gd name="connsiteY26" fmla="*/ 579120 h 1391920"/>
                <a:gd name="connsiteX27" fmla="*/ 8656320 w 11968480"/>
                <a:gd name="connsiteY27" fmla="*/ 579120 h 1391920"/>
                <a:gd name="connsiteX28" fmla="*/ 8656320 w 11968480"/>
                <a:gd name="connsiteY28" fmla="*/ 1341120 h 1391920"/>
                <a:gd name="connsiteX29" fmla="*/ 9093200 w 11968480"/>
                <a:gd name="connsiteY29" fmla="*/ 1341120 h 1391920"/>
                <a:gd name="connsiteX30" fmla="*/ 9093200 w 11968480"/>
                <a:gd name="connsiteY30" fmla="*/ 762000 h 1391920"/>
                <a:gd name="connsiteX31" fmla="*/ 9123680 w 11968480"/>
                <a:gd name="connsiteY31" fmla="*/ 762000 h 1391920"/>
                <a:gd name="connsiteX32" fmla="*/ 9123680 w 11968480"/>
                <a:gd name="connsiteY32" fmla="*/ 1341120 h 1391920"/>
                <a:gd name="connsiteX33" fmla="*/ 11968480 w 11968480"/>
                <a:gd name="connsiteY33" fmla="*/ 1341120 h 139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968480" h="1391920">
                  <a:moveTo>
                    <a:pt x="0" y="1391920"/>
                  </a:moveTo>
                  <a:lnTo>
                    <a:pt x="3464560" y="1391920"/>
                  </a:lnTo>
                  <a:lnTo>
                    <a:pt x="3464560" y="822960"/>
                  </a:lnTo>
                  <a:lnTo>
                    <a:pt x="3881120" y="822960"/>
                  </a:lnTo>
                  <a:lnTo>
                    <a:pt x="3881120" y="1371600"/>
                  </a:lnTo>
                  <a:lnTo>
                    <a:pt x="4003040" y="1371600"/>
                  </a:lnTo>
                  <a:lnTo>
                    <a:pt x="4003040" y="294640"/>
                  </a:lnTo>
                  <a:lnTo>
                    <a:pt x="4724400" y="294640"/>
                  </a:lnTo>
                  <a:lnTo>
                    <a:pt x="4724400" y="1341120"/>
                  </a:lnTo>
                  <a:lnTo>
                    <a:pt x="4927600" y="1341120"/>
                  </a:lnTo>
                  <a:lnTo>
                    <a:pt x="4927600" y="0"/>
                  </a:lnTo>
                  <a:lnTo>
                    <a:pt x="5577840" y="0"/>
                  </a:lnTo>
                  <a:lnTo>
                    <a:pt x="5577840" y="1320800"/>
                  </a:lnTo>
                  <a:lnTo>
                    <a:pt x="5720080" y="1320800"/>
                  </a:lnTo>
                  <a:lnTo>
                    <a:pt x="5720080" y="965200"/>
                  </a:lnTo>
                  <a:lnTo>
                    <a:pt x="6014720" y="965200"/>
                  </a:lnTo>
                  <a:lnTo>
                    <a:pt x="6014720" y="1330960"/>
                  </a:lnTo>
                  <a:lnTo>
                    <a:pt x="7579360" y="1330960"/>
                  </a:lnTo>
                  <a:lnTo>
                    <a:pt x="7579360" y="548640"/>
                  </a:lnTo>
                  <a:lnTo>
                    <a:pt x="7620000" y="548640"/>
                  </a:lnTo>
                  <a:lnTo>
                    <a:pt x="7620000" y="1330960"/>
                  </a:lnTo>
                  <a:lnTo>
                    <a:pt x="8158480" y="1330960"/>
                  </a:lnTo>
                  <a:lnTo>
                    <a:pt x="8158480" y="904240"/>
                  </a:lnTo>
                  <a:lnTo>
                    <a:pt x="8188960" y="904240"/>
                  </a:lnTo>
                  <a:lnTo>
                    <a:pt x="8188960" y="1341120"/>
                  </a:lnTo>
                  <a:lnTo>
                    <a:pt x="8615680" y="1341120"/>
                  </a:lnTo>
                  <a:lnTo>
                    <a:pt x="8615680" y="579120"/>
                  </a:lnTo>
                  <a:lnTo>
                    <a:pt x="8656320" y="579120"/>
                  </a:lnTo>
                  <a:lnTo>
                    <a:pt x="8656320" y="1341120"/>
                  </a:lnTo>
                  <a:lnTo>
                    <a:pt x="9093200" y="1341120"/>
                  </a:lnTo>
                  <a:lnTo>
                    <a:pt x="9093200" y="762000"/>
                  </a:lnTo>
                  <a:lnTo>
                    <a:pt x="9123680" y="762000"/>
                  </a:lnTo>
                  <a:lnTo>
                    <a:pt x="9123680" y="1341120"/>
                  </a:lnTo>
                  <a:lnTo>
                    <a:pt x="11968480" y="1341120"/>
                  </a:lnTo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円/楕円 4"/>
            <p:cNvSpPr/>
            <p:nvPr/>
          </p:nvSpPr>
          <p:spPr>
            <a:xfrm>
              <a:off x="7508240" y="5565140"/>
              <a:ext cx="599440" cy="59944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円/楕円 7"/>
            <p:cNvSpPr/>
            <p:nvPr/>
          </p:nvSpPr>
          <p:spPr>
            <a:xfrm>
              <a:off x="8125823" y="5974080"/>
              <a:ext cx="472440" cy="47244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9133477" y="5886087"/>
              <a:ext cx="373017" cy="373017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9"/>
            <p:cNvSpPr/>
            <p:nvPr/>
          </p:nvSpPr>
          <p:spPr>
            <a:xfrm>
              <a:off x="8536940" y="5544094"/>
              <a:ext cx="639354" cy="639354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157480" y="-1"/>
            <a:ext cx="1275080" cy="6736082"/>
            <a:chOff x="157480" y="-1"/>
            <a:chExt cx="1275080" cy="6736082"/>
          </a:xfrm>
        </p:grpSpPr>
        <p:sp>
          <p:nvSpPr>
            <p:cNvPr id="12" name="フリーフォーム 11"/>
            <p:cNvSpPr/>
            <p:nvPr/>
          </p:nvSpPr>
          <p:spPr>
            <a:xfrm rot="5400000">
              <a:off x="-2573021" y="2730500"/>
              <a:ext cx="6736082" cy="1275080"/>
            </a:xfrm>
            <a:custGeom>
              <a:avLst/>
              <a:gdLst>
                <a:gd name="connsiteX0" fmla="*/ 0 w 7599680"/>
                <a:gd name="connsiteY0" fmla="*/ 2042160 h 2052320"/>
                <a:gd name="connsiteX1" fmla="*/ 853440 w 7599680"/>
                <a:gd name="connsiteY1" fmla="*/ 2042160 h 2052320"/>
                <a:gd name="connsiteX2" fmla="*/ 853440 w 7599680"/>
                <a:gd name="connsiteY2" fmla="*/ 853440 h 2052320"/>
                <a:gd name="connsiteX3" fmla="*/ 1330960 w 7599680"/>
                <a:gd name="connsiteY3" fmla="*/ 853440 h 2052320"/>
                <a:gd name="connsiteX4" fmla="*/ 1330960 w 7599680"/>
                <a:gd name="connsiteY4" fmla="*/ 2042160 h 2052320"/>
                <a:gd name="connsiteX5" fmla="*/ 1574800 w 7599680"/>
                <a:gd name="connsiteY5" fmla="*/ 2042160 h 2052320"/>
                <a:gd name="connsiteX6" fmla="*/ 1574800 w 7599680"/>
                <a:gd name="connsiteY6" fmla="*/ 1473200 h 2052320"/>
                <a:gd name="connsiteX7" fmla="*/ 1899920 w 7599680"/>
                <a:gd name="connsiteY7" fmla="*/ 1473200 h 2052320"/>
                <a:gd name="connsiteX8" fmla="*/ 1899920 w 7599680"/>
                <a:gd name="connsiteY8" fmla="*/ 2052320 h 2052320"/>
                <a:gd name="connsiteX9" fmla="*/ 2143760 w 7599680"/>
                <a:gd name="connsiteY9" fmla="*/ 2052320 h 2052320"/>
                <a:gd name="connsiteX10" fmla="*/ 2143760 w 7599680"/>
                <a:gd name="connsiteY10" fmla="*/ 995680 h 2052320"/>
                <a:gd name="connsiteX11" fmla="*/ 3098800 w 7599680"/>
                <a:gd name="connsiteY11" fmla="*/ 995680 h 2052320"/>
                <a:gd name="connsiteX12" fmla="*/ 3098800 w 7599680"/>
                <a:gd name="connsiteY12" fmla="*/ 2042160 h 2052320"/>
                <a:gd name="connsiteX13" fmla="*/ 3728720 w 7599680"/>
                <a:gd name="connsiteY13" fmla="*/ 2042160 h 2052320"/>
                <a:gd name="connsiteX14" fmla="*/ 3728720 w 7599680"/>
                <a:gd name="connsiteY14" fmla="*/ 1503680 h 2052320"/>
                <a:gd name="connsiteX15" fmla="*/ 3586480 w 7599680"/>
                <a:gd name="connsiteY15" fmla="*/ 1503680 h 2052320"/>
                <a:gd name="connsiteX16" fmla="*/ 4064000 w 7599680"/>
                <a:gd name="connsiteY16" fmla="*/ 1026160 h 2052320"/>
                <a:gd name="connsiteX17" fmla="*/ 4541520 w 7599680"/>
                <a:gd name="connsiteY17" fmla="*/ 1503680 h 2052320"/>
                <a:gd name="connsiteX18" fmla="*/ 4399280 w 7599680"/>
                <a:gd name="connsiteY18" fmla="*/ 1503680 h 2052320"/>
                <a:gd name="connsiteX19" fmla="*/ 4399280 w 7599680"/>
                <a:gd name="connsiteY19" fmla="*/ 2042160 h 2052320"/>
                <a:gd name="connsiteX20" fmla="*/ 4917440 w 7599680"/>
                <a:gd name="connsiteY20" fmla="*/ 2042160 h 2052320"/>
                <a:gd name="connsiteX21" fmla="*/ 4917440 w 7599680"/>
                <a:gd name="connsiteY21" fmla="*/ 629920 h 2052320"/>
                <a:gd name="connsiteX22" fmla="*/ 5252720 w 7599680"/>
                <a:gd name="connsiteY22" fmla="*/ 629920 h 2052320"/>
                <a:gd name="connsiteX23" fmla="*/ 5252720 w 7599680"/>
                <a:gd name="connsiteY23" fmla="*/ 2021840 h 2052320"/>
                <a:gd name="connsiteX24" fmla="*/ 5506720 w 7599680"/>
                <a:gd name="connsiteY24" fmla="*/ 2021840 h 2052320"/>
                <a:gd name="connsiteX25" fmla="*/ 5506720 w 7599680"/>
                <a:gd name="connsiteY25" fmla="*/ 1544320 h 2052320"/>
                <a:gd name="connsiteX26" fmla="*/ 5852160 w 7599680"/>
                <a:gd name="connsiteY26" fmla="*/ 1544320 h 2052320"/>
                <a:gd name="connsiteX27" fmla="*/ 5852160 w 7599680"/>
                <a:gd name="connsiteY27" fmla="*/ 2001520 h 2052320"/>
                <a:gd name="connsiteX28" fmla="*/ 6370320 w 7599680"/>
                <a:gd name="connsiteY28" fmla="*/ 2001520 h 2052320"/>
                <a:gd name="connsiteX29" fmla="*/ 6370320 w 7599680"/>
                <a:gd name="connsiteY29" fmla="*/ 1016000 h 2052320"/>
                <a:gd name="connsiteX30" fmla="*/ 6268720 w 7599680"/>
                <a:gd name="connsiteY30" fmla="*/ 1016000 h 2052320"/>
                <a:gd name="connsiteX31" fmla="*/ 6268720 w 7599680"/>
                <a:gd name="connsiteY31" fmla="*/ 883920 h 2052320"/>
                <a:gd name="connsiteX32" fmla="*/ 6360160 w 7599680"/>
                <a:gd name="connsiteY32" fmla="*/ 883920 h 2052320"/>
                <a:gd name="connsiteX33" fmla="*/ 6360160 w 7599680"/>
                <a:gd name="connsiteY33" fmla="*/ 619760 h 2052320"/>
                <a:gd name="connsiteX34" fmla="*/ 6471920 w 7599680"/>
                <a:gd name="connsiteY34" fmla="*/ 619760 h 2052320"/>
                <a:gd name="connsiteX35" fmla="*/ 6471920 w 7599680"/>
                <a:gd name="connsiteY35" fmla="*/ 0 h 2052320"/>
                <a:gd name="connsiteX36" fmla="*/ 6543040 w 7599680"/>
                <a:gd name="connsiteY36" fmla="*/ 0 h 2052320"/>
                <a:gd name="connsiteX37" fmla="*/ 6543040 w 7599680"/>
                <a:gd name="connsiteY37" fmla="*/ 629920 h 2052320"/>
                <a:gd name="connsiteX38" fmla="*/ 6634480 w 7599680"/>
                <a:gd name="connsiteY38" fmla="*/ 629920 h 2052320"/>
                <a:gd name="connsiteX39" fmla="*/ 6634480 w 7599680"/>
                <a:gd name="connsiteY39" fmla="*/ 883920 h 2052320"/>
                <a:gd name="connsiteX40" fmla="*/ 6634480 w 7599680"/>
                <a:gd name="connsiteY40" fmla="*/ 883920 h 2052320"/>
                <a:gd name="connsiteX41" fmla="*/ 6725920 w 7599680"/>
                <a:gd name="connsiteY41" fmla="*/ 883920 h 2052320"/>
                <a:gd name="connsiteX42" fmla="*/ 6725920 w 7599680"/>
                <a:gd name="connsiteY42" fmla="*/ 1005840 h 2052320"/>
                <a:gd name="connsiteX43" fmla="*/ 6624320 w 7599680"/>
                <a:gd name="connsiteY43" fmla="*/ 1005840 h 2052320"/>
                <a:gd name="connsiteX44" fmla="*/ 6624320 w 7599680"/>
                <a:gd name="connsiteY44" fmla="*/ 1971040 h 2052320"/>
                <a:gd name="connsiteX45" fmla="*/ 6868160 w 7599680"/>
                <a:gd name="connsiteY45" fmla="*/ 1971040 h 2052320"/>
                <a:gd name="connsiteX46" fmla="*/ 6868160 w 7599680"/>
                <a:gd name="connsiteY46" fmla="*/ 1219200 h 2052320"/>
                <a:gd name="connsiteX47" fmla="*/ 7437120 w 7599680"/>
                <a:gd name="connsiteY47" fmla="*/ 1219200 h 2052320"/>
                <a:gd name="connsiteX48" fmla="*/ 7437120 w 7599680"/>
                <a:gd name="connsiteY48" fmla="*/ 1991360 h 2052320"/>
                <a:gd name="connsiteX49" fmla="*/ 7599680 w 7599680"/>
                <a:gd name="connsiteY49" fmla="*/ 1991360 h 205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7599680" h="2052320">
                  <a:moveTo>
                    <a:pt x="0" y="2042160"/>
                  </a:moveTo>
                  <a:lnTo>
                    <a:pt x="853440" y="2042160"/>
                  </a:lnTo>
                  <a:lnTo>
                    <a:pt x="853440" y="853440"/>
                  </a:lnTo>
                  <a:lnTo>
                    <a:pt x="1330960" y="853440"/>
                  </a:lnTo>
                  <a:lnTo>
                    <a:pt x="1330960" y="2042160"/>
                  </a:lnTo>
                  <a:lnTo>
                    <a:pt x="1574800" y="2042160"/>
                  </a:lnTo>
                  <a:lnTo>
                    <a:pt x="1574800" y="1473200"/>
                  </a:lnTo>
                  <a:lnTo>
                    <a:pt x="1899920" y="1473200"/>
                  </a:lnTo>
                  <a:lnTo>
                    <a:pt x="1899920" y="2052320"/>
                  </a:lnTo>
                  <a:lnTo>
                    <a:pt x="2143760" y="2052320"/>
                  </a:lnTo>
                  <a:lnTo>
                    <a:pt x="2143760" y="995680"/>
                  </a:lnTo>
                  <a:lnTo>
                    <a:pt x="3098800" y="995680"/>
                  </a:lnTo>
                  <a:lnTo>
                    <a:pt x="3098800" y="2042160"/>
                  </a:lnTo>
                  <a:lnTo>
                    <a:pt x="3728720" y="2042160"/>
                  </a:lnTo>
                  <a:lnTo>
                    <a:pt x="3728720" y="1503680"/>
                  </a:lnTo>
                  <a:lnTo>
                    <a:pt x="3586480" y="1503680"/>
                  </a:lnTo>
                  <a:lnTo>
                    <a:pt x="4064000" y="1026160"/>
                  </a:lnTo>
                  <a:lnTo>
                    <a:pt x="4541520" y="1503680"/>
                  </a:lnTo>
                  <a:lnTo>
                    <a:pt x="4399280" y="1503680"/>
                  </a:lnTo>
                  <a:lnTo>
                    <a:pt x="4399280" y="2042160"/>
                  </a:lnTo>
                  <a:lnTo>
                    <a:pt x="4917440" y="2042160"/>
                  </a:lnTo>
                  <a:lnTo>
                    <a:pt x="4917440" y="629920"/>
                  </a:lnTo>
                  <a:lnTo>
                    <a:pt x="5252720" y="629920"/>
                  </a:lnTo>
                  <a:lnTo>
                    <a:pt x="5252720" y="2021840"/>
                  </a:lnTo>
                  <a:lnTo>
                    <a:pt x="5506720" y="2021840"/>
                  </a:lnTo>
                  <a:lnTo>
                    <a:pt x="5506720" y="1544320"/>
                  </a:lnTo>
                  <a:lnTo>
                    <a:pt x="5852160" y="1544320"/>
                  </a:lnTo>
                  <a:lnTo>
                    <a:pt x="5852160" y="2001520"/>
                  </a:lnTo>
                  <a:lnTo>
                    <a:pt x="6370320" y="2001520"/>
                  </a:lnTo>
                  <a:lnTo>
                    <a:pt x="6370320" y="1016000"/>
                  </a:lnTo>
                  <a:lnTo>
                    <a:pt x="6268720" y="1016000"/>
                  </a:lnTo>
                  <a:lnTo>
                    <a:pt x="6268720" y="883920"/>
                  </a:lnTo>
                  <a:lnTo>
                    <a:pt x="6360160" y="883920"/>
                  </a:lnTo>
                  <a:lnTo>
                    <a:pt x="6360160" y="619760"/>
                  </a:lnTo>
                  <a:lnTo>
                    <a:pt x="6471920" y="619760"/>
                  </a:lnTo>
                  <a:lnTo>
                    <a:pt x="6471920" y="0"/>
                  </a:lnTo>
                  <a:lnTo>
                    <a:pt x="6543040" y="0"/>
                  </a:lnTo>
                  <a:lnTo>
                    <a:pt x="6543040" y="629920"/>
                  </a:lnTo>
                  <a:lnTo>
                    <a:pt x="6634480" y="629920"/>
                  </a:lnTo>
                  <a:lnTo>
                    <a:pt x="6634480" y="883920"/>
                  </a:lnTo>
                  <a:lnTo>
                    <a:pt x="6634480" y="883920"/>
                  </a:lnTo>
                  <a:lnTo>
                    <a:pt x="6725920" y="883920"/>
                  </a:lnTo>
                  <a:lnTo>
                    <a:pt x="6725920" y="1005840"/>
                  </a:lnTo>
                  <a:lnTo>
                    <a:pt x="6624320" y="1005840"/>
                  </a:lnTo>
                  <a:lnTo>
                    <a:pt x="6624320" y="1971040"/>
                  </a:lnTo>
                  <a:lnTo>
                    <a:pt x="6868160" y="1971040"/>
                  </a:lnTo>
                  <a:lnTo>
                    <a:pt x="6868160" y="1219200"/>
                  </a:lnTo>
                  <a:lnTo>
                    <a:pt x="7437120" y="1219200"/>
                  </a:lnTo>
                  <a:lnTo>
                    <a:pt x="7437120" y="1991360"/>
                  </a:lnTo>
                  <a:lnTo>
                    <a:pt x="7599680" y="1991360"/>
                  </a:lnTo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3" name="グループ化 12"/>
            <p:cNvGrpSpPr/>
            <p:nvPr/>
          </p:nvGrpSpPr>
          <p:grpSpPr>
            <a:xfrm>
              <a:off x="287382" y="3499422"/>
              <a:ext cx="184611" cy="224556"/>
              <a:chOff x="-225698" y="3877243"/>
              <a:chExt cx="184611" cy="185188"/>
            </a:xfrm>
          </p:grpSpPr>
          <p:sp>
            <p:nvSpPr>
              <p:cNvPr id="14" name="正方形/長方形 13"/>
              <p:cNvSpPr/>
              <p:nvPr/>
            </p:nvSpPr>
            <p:spPr>
              <a:xfrm>
                <a:off x="-225698" y="3877243"/>
                <a:ext cx="78740" cy="7874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-225698" y="3983691"/>
                <a:ext cx="78740" cy="7874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-119827" y="3877243"/>
                <a:ext cx="78740" cy="7874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-119827" y="3983691"/>
                <a:ext cx="78740" cy="7874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26" name="テキスト ボックス 25"/>
          <p:cNvSpPr txBox="1"/>
          <p:nvPr/>
        </p:nvSpPr>
        <p:spPr>
          <a:xfrm>
            <a:off x="0" y="261257"/>
            <a:ext cx="2924071" cy="833663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kumimoji="1" lang="ja-JP" altLang="en-US" sz="4000" dirty="0" smtClean="0">
                <a:solidFill>
                  <a:srgbClr val="FFC000"/>
                </a:solidFill>
              </a:rPr>
              <a:t>令和２年度</a:t>
            </a:r>
            <a:endParaRPr kumimoji="1" lang="ja-JP" altLang="en-US" sz="4000" dirty="0">
              <a:solidFill>
                <a:srgbClr val="FFC000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1921294" y="6659604"/>
            <a:ext cx="99805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05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© 2020 </a:t>
            </a:r>
            <a:r>
              <a:rPr lang="en-US" altLang="ja-JP" sz="10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Kanagawa </a:t>
            </a:r>
            <a:r>
              <a:rPr lang="en-US" altLang="ja-JP" sz="105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Prefecture/Measures </a:t>
            </a:r>
            <a:r>
              <a:rPr lang="en-US" altLang="ja-JP" sz="10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after </a:t>
            </a:r>
            <a:r>
              <a:rPr lang="en-US" altLang="ja-JP" sz="105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earthquake/Promotion Discussion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0" y="962252"/>
            <a:ext cx="12192000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 dirty="0" smtClean="0">
                <a:solidFill>
                  <a:schemeClr val="bg1"/>
                </a:solidFill>
              </a:rPr>
              <a:t>神奈川県被災宅地危険度判定士養成講習会</a:t>
            </a:r>
            <a:endParaRPr kumimoji="1"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938457" y="2037805"/>
            <a:ext cx="5881943" cy="2170915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latin typeface="+mn-ea"/>
              </a:rPr>
              <a:t>以上で、講習会は終了になります。</a:t>
            </a:r>
            <a:endParaRPr lang="en-US" altLang="ja-JP" dirty="0" smtClean="0">
              <a:latin typeface="+mn-ea"/>
            </a:endParaRPr>
          </a:p>
          <a:p>
            <a:pPr algn="just"/>
            <a:r>
              <a:rPr lang="ja-JP" altLang="en-US" dirty="0" smtClean="0">
                <a:latin typeface="+mn-ea"/>
              </a:rPr>
              <a:t>ありがとうございました。</a:t>
            </a:r>
            <a:endParaRPr lang="en-US" altLang="ja-JP" dirty="0" smtClean="0">
              <a:latin typeface="+mn-ea"/>
            </a:endParaRPr>
          </a:p>
          <a:p>
            <a:pPr algn="just"/>
            <a:endParaRPr lang="en-US" altLang="ja-JP" dirty="0">
              <a:latin typeface="+mn-ea"/>
            </a:endParaRPr>
          </a:p>
          <a:p>
            <a:pPr algn="just"/>
            <a:r>
              <a:rPr lang="ja-JP" altLang="en-US" dirty="0" smtClean="0">
                <a:latin typeface="+mn-ea"/>
              </a:rPr>
              <a:t>設問にご回答いただいた上で、</a:t>
            </a:r>
            <a:endParaRPr lang="en-US" altLang="ja-JP" dirty="0" smtClean="0">
              <a:latin typeface="+mn-ea"/>
            </a:endParaRPr>
          </a:p>
          <a:p>
            <a:pPr algn="just"/>
            <a:r>
              <a:rPr lang="ja-JP" altLang="en-US" dirty="0" smtClean="0">
                <a:latin typeface="+mn-ea"/>
              </a:rPr>
              <a:t>申請書ダウンロードページにお進みください。</a:t>
            </a:r>
            <a:endParaRPr lang="ja-JP" altLang="en-US" dirty="0">
              <a:latin typeface="+mn-ea"/>
            </a:endParaRPr>
          </a:p>
          <a:p>
            <a:pPr algn="just"/>
            <a:r>
              <a:rPr lang="ja-JP" altLang="en-US" dirty="0" smtClean="0">
                <a:latin typeface="+mn-ea"/>
              </a:rPr>
              <a:t>　</a:t>
            </a:r>
            <a:r>
              <a:rPr lang="ja-JP" altLang="en-US" dirty="0">
                <a:latin typeface="+mn-ea"/>
              </a:rPr>
              <a:t>　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938457" y="4033178"/>
            <a:ext cx="8036560" cy="1339919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協　　賛：神奈川県震後対策推進協議会</a:t>
            </a:r>
            <a:endParaRPr lang="en-US" altLang="zh-TW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資料提供：</a:t>
            </a:r>
            <a:r>
              <a:rPr lang="zh-TW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公益</a:t>
            </a:r>
            <a:r>
              <a:rPr lang="zh-TW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社団</a:t>
            </a:r>
            <a:r>
              <a:rPr lang="zh-TW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法人全国宅地擁壁</a:t>
            </a:r>
            <a:r>
              <a:rPr lang="zh-TW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技術協会</a:t>
            </a:r>
          </a:p>
          <a:p>
            <a:pPr algn="just"/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262910161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 animBg="1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9074" y="2223296"/>
            <a:ext cx="3514726" cy="1893916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配点表は、手引き</a:t>
            </a:r>
            <a:r>
              <a:rPr lang="en-US" altLang="ja-JP" dirty="0" smtClean="0">
                <a:solidFill>
                  <a:schemeClr val="bg1"/>
                </a:solidFill>
                <a:latin typeface="+mn-ea"/>
              </a:rPr>
              <a:t>-17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ページ（様式－２）の枠部分の記入欄を使用します。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この部分が、宅地地盤に関する欄になります。　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0061" y="1330666"/>
            <a:ext cx="7946882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</a:t>
            </a:r>
            <a:r>
              <a:rPr lang="zh-TW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ja-JP" altLang="en-US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　　　　　　</a:t>
            </a:r>
            <a:r>
              <a:rPr lang="ja-JP" altLang="en-US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手引</a:t>
            </a:r>
            <a:r>
              <a:rPr lang="en-US" altLang="ja-JP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-17</a:t>
            </a:r>
            <a:r>
              <a:rPr lang="ja-JP" altLang="en-US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ページ</a:t>
            </a:r>
            <a:endParaRPr lang="en-US" altLang="ja-JP" b="1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pic>
        <p:nvPicPr>
          <p:cNvPr id="9" name="Picture 8" descr="Y:\env\master\環境設計係\その他\社内会議用\★杉本部長\2014.04.02 全国宅地擁壁技術協会\添付書類\擁壁・のり面等被害状況調査・危険度判定票作成の手引き（旧）\修正\新しいフォルダー\擁壁・のり面等被害状況調査・危険度判定票作成の手引き-14(修正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744" y="2241222"/>
            <a:ext cx="2998106" cy="450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177642" y="6034790"/>
            <a:ext cx="3176245" cy="711434"/>
          </a:xfrm>
          <a:prstGeom prst="rect">
            <a:avLst/>
          </a:prstGeom>
          <a:noFill/>
          <a:ln w="508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177642" y="2223296"/>
            <a:ext cx="3176245" cy="1626775"/>
          </a:xfrm>
          <a:prstGeom prst="rect">
            <a:avLst/>
          </a:prstGeom>
          <a:noFill/>
          <a:ln w="508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197785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986" y="2223296"/>
            <a:ext cx="3514726" cy="5217903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そこ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で、これらを配点表に記入します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。沈下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の程度は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、「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中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」で「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４点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」です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。　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ここ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での、変状は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沈下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だけなので、これ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を最大点とします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。さらに、この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現場では液状化による噴砂が確認されている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ので加算点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が１点あります。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よって、評価点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は、５点となります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16516" y="1308894"/>
            <a:ext cx="8099283" cy="7705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宅地地盤の危険度評価／隆起・沈下・</a:t>
            </a:r>
            <a:r>
              <a:rPr lang="ja-JP" altLang="en-US" sz="1700" dirty="0" smtClean="0">
                <a:solidFill>
                  <a:schemeClr val="bg1"/>
                </a:solidFill>
                <a:latin typeface="+mn-ea"/>
              </a:rPr>
              <a:t>液状化</a:t>
            </a:r>
            <a:r>
              <a:rPr lang="ja-JP" altLang="en-US" sz="1700" dirty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sz="1700" b="1" dirty="0" smtClean="0">
                <a:solidFill>
                  <a:schemeClr val="bg1"/>
                </a:solidFill>
                <a:latin typeface="+mn-ea"/>
              </a:rPr>
              <a:t>表</a:t>
            </a:r>
            <a:r>
              <a:rPr lang="en-US" altLang="ja-JP" sz="1700" b="1" dirty="0" smtClean="0">
                <a:solidFill>
                  <a:schemeClr val="bg1"/>
                </a:solidFill>
                <a:latin typeface="+mn-ea"/>
              </a:rPr>
              <a:t>3-24</a:t>
            </a:r>
            <a:r>
              <a:rPr lang="ja-JP" altLang="en-US" sz="1700" b="1" dirty="0" smtClean="0">
                <a:solidFill>
                  <a:schemeClr val="bg1"/>
                </a:solidFill>
                <a:latin typeface="+mn-ea"/>
              </a:rPr>
              <a:t>　宅地地盤の配点表</a:t>
            </a:r>
            <a:endParaRPr lang="ja-JP" altLang="en-US" sz="1700" b="1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14" name="Group 6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3124770"/>
              </p:ext>
            </p:extLst>
          </p:nvPr>
        </p:nvGraphicFramePr>
        <p:xfrm>
          <a:off x="4204564" y="2483303"/>
          <a:ext cx="7570788" cy="3678236"/>
        </p:xfrm>
        <a:graphic>
          <a:graphicData uri="http://schemas.openxmlformats.org/drawingml/2006/table">
            <a:tbl>
              <a:tblPr/>
              <a:tblGrid>
                <a:gridCol w="3097213"/>
                <a:gridCol w="1608137"/>
                <a:gridCol w="1558925"/>
                <a:gridCol w="1306513"/>
              </a:tblGrid>
              <a:tr h="4318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程度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宅地地盤の配点表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9630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小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中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大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ｸﾗｯｸ（幅）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１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３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５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陥没（深さ）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２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４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６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沈下（沈下量･規模）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２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４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７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段差（段差量）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３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５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８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隆起（隆起量・規模）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７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８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９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６湧水・噴砂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89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ja-JP" altLang="en-US" sz="2000" b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液状化による噴砂あり　１点加算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8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963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合計値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５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8726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3812875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256" y="134257"/>
            <a:ext cx="1414020" cy="1141439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ja-JP" altLang="en-US" sz="6000" dirty="0">
                <a:solidFill>
                  <a:srgbClr val="FFC000"/>
                </a:solidFill>
              </a:rPr>
              <a:t>３</a:t>
            </a:r>
            <a:endParaRPr kumimoji="1" lang="ja-JP" altLang="en-US" sz="6000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6611" y="250460"/>
            <a:ext cx="7674289" cy="90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ctr"/>
            <a:r>
              <a:rPr lang="ja-JP" altLang="en-US" sz="2600">
                <a:solidFill>
                  <a:schemeClr val="bg1"/>
                </a:solidFill>
              </a:rPr>
              <a:t>危険度判定票の作成について</a:t>
            </a:r>
            <a:endParaRPr lang="ja-JP" altLang="en-US" sz="2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330666"/>
            <a:ext cx="3812876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「宅地地盤」「擁壁」編</a:t>
            </a:r>
            <a:endParaRPr lang="en-US" altLang="ja-JP" dirty="0">
              <a:solidFill>
                <a:schemeClr val="bg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986" y="2125322"/>
            <a:ext cx="3514726" cy="6602898"/>
          </a:xfrm>
          <a:prstGeom prst="rect">
            <a:avLst/>
          </a:prstGeom>
          <a:noFill/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被害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の判定です。　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被害の合計点は５点ですので、　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危険度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評価区分表の　 ４～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７点の範囲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に入り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その評価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は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「</a:t>
            </a:r>
            <a:r>
              <a:rPr lang="ja-JP" altLang="en-US" b="1" dirty="0">
                <a:solidFill>
                  <a:srgbClr val="FFC000"/>
                </a:solidFill>
                <a:latin typeface="+mn-ea"/>
              </a:rPr>
              <a:t>中</a:t>
            </a:r>
            <a:r>
              <a:rPr lang="ja-JP" altLang="en-US" b="1" dirty="0" smtClean="0">
                <a:solidFill>
                  <a:srgbClr val="FFC000"/>
                </a:solidFill>
                <a:latin typeface="+mn-ea"/>
              </a:rPr>
              <a:t>」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と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なります。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　今回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は、同一宅地で宅地地盤と擁壁の二種類の</a:t>
            </a:r>
          </a:p>
          <a:p>
            <a:pPr algn="just"/>
            <a:r>
              <a:rPr lang="ja-JP" altLang="en-US" dirty="0">
                <a:solidFill>
                  <a:schemeClr val="bg1"/>
                </a:solidFill>
                <a:latin typeface="+mn-ea"/>
              </a:rPr>
              <a:t>被災が確認されている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ので続いて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、擁壁の判定に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移りますが、結果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と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して、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 「宅地地盤」においては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「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変状は著しく、立ち入り制限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や場合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によっては、避難も必要。</a:t>
            </a:r>
            <a:r>
              <a:rPr lang="ja-JP" altLang="en-US" dirty="0" smtClean="0">
                <a:solidFill>
                  <a:schemeClr val="bg1"/>
                </a:solidFill>
                <a:latin typeface="+mn-ea"/>
              </a:rPr>
              <a:t>」ということに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なります。　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  <a:p>
            <a:pPr algn="just"/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16516" y="1308894"/>
            <a:ext cx="8099283" cy="7859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360000" tIns="252000" rIns="360000" bIns="252000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+mn-ea"/>
              </a:rPr>
              <a:t>被害の評価</a:t>
            </a:r>
            <a:endParaRPr lang="ja-JP" altLang="en-US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4016516" y="2586963"/>
            <a:ext cx="7104696" cy="39114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ja-JP" altLang="en-US" sz="2800" dirty="0" smtClean="0">
                <a:latin typeface="+mn-ea"/>
              </a:rPr>
              <a:t>●変状点の合計値</a:t>
            </a:r>
            <a:endParaRPr lang="en-US" altLang="ja-JP" sz="2800" dirty="0" smtClean="0">
              <a:latin typeface="+mn-ea"/>
            </a:endParaRPr>
          </a:p>
          <a:p>
            <a:pPr algn="l">
              <a:lnSpc>
                <a:spcPct val="80000"/>
              </a:lnSpc>
            </a:pPr>
            <a:endParaRPr lang="en-US" altLang="ja-JP" sz="2800" dirty="0">
              <a:latin typeface="+mn-ea"/>
            </a:endParaRPr>
          </a:p>
          <a:p>
            <a:pPr algn="l">
              <a:lnSpc>
                <a:spcPct val="80000"/>
              </a:lnSpc>
            </a:pPr>
            <a:endParaRPr lang="en-US" altLang="ja-JP" sz="2800" dirty="0" smtClean="0">
              <a:latin typeface="+mn-ea"/>
            </a:endParaRPr>
          </a:p>
          <a:p>
            <a:pPr algn="l">
              <a:lnSpc>
                <a:spcPct val="80000"/>
              </a:lnSpc>
            </a:pPr>
            <a:r>
              <a:rPr lang="ja-JP" altLang="en-US" sz="2800" dirty="0" smtClean="0">
                <a:latin typeface="+mn-ea"/>
              </a:rPr>
              <a:t>●点数範囲</a:t>
            </a:r>
            <a:endParaRPr lang="en-US" altLang="ja-JP" sz="2800" dirty="0" smtClean="0">
              <a:latin typeface="+mn-ea"/>
            </a:endParaRPr>
          </a:p>
          <a:p>
            <a:pPr algn="l">
              <a:lnSpc>
                <a:spcPct val="80000"/>
              </a:lnSpc>
            </a:pPr>
            <a:endParaRPr lang="en-US" altLang="ja-JP" sz="2800" dirty="0">
              <a:latin typeface="+mn-ea"/>
            </a:endParaRPr>
          </a:p>
          <a:p>
            <a:pPr algn="l">
              <a:lnSpc>
                <a:spcPct val="80000"/>
              </a:lnSpc>
            </a:pPr>
            <a:endParaRPr lang="en-US" altLang="ja-JP" sz="2800" dirty="0" smtClean="0">
              <a:latin typeface="+mn-ea"/>
            </a:endParaRPr>
          </a:p>
          <a:p>
            <a:pPr algn="l">
              <a:lnSpc>
                <a:spcPct val="80000"/>
              </a:lnSpc>
            </a:pPr>
            <a:r>
              <a:rPr lang="ja-JP" altLang="en-US" sz="2800" dirty="0" smtClean="0">
                <a:latin typeface="+mn-ea"/>
              </a:rPr>
              <a:t>●判定区分</a:t>
            </a:r>
          </a:p>
          <a:p>
            <a:pPr>
              <a:lnSpc>
                <a:spcPct val="80000"/>
              </a:lnSpc>
            </a:pPr>
            <a:endParaRPr lang="ja-JP" altLang="en-US" sz="2800" dirty="0" smtClean="0">
              <a:latin typeface="+mn-ea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ja-JP" altLang="en-US" sz="2800" dirty="0" smtClean="0">
                <a:latin typeface="+mn-ea"/>
              </a:rPr>
              <a:t>　</a:t>
            </a: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6191215" y="2966687"/>
            <a:ext cx="1677498" cy="620839"/>
          </a:xfrm>
          <a:prstGeom prst="rect">
            <a:avLst/>
          </a:prstGeom>
          <a:solidFill>
            <a:srgbClr val="00C8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6794800" y="3053988"/>
            <a:ext cx="870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sz="2800" dirty="0">
                <a:solidFill>
                  <a:schemeClr val="bg1"/>
                </a:solidFill>
                <a:latin typeface="+mn-ea"/>
              </a:rPr>
              <a:t>５</a:t>
            </a: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6252002" y="4352207"/>
            <a:ext cx="1677497" cy="620838"/>
          </a:xfrm>
          <a:prstGeom prst="rect">
            <a:avLst/>
          </a:prstGeom>
          <a:solidFill>
            <a:srgbClr val="00C8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6464743" y="4469547"/>
            <a:ext cx="15303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ja-JP" sz="2800" dirty="0">
                <a:solidFill>
                  <a:schemeClr val="bg1"/>
                </a:solidFill>
                <a:latin typeface="+mn-ea"/>
              </a:rPr>
              <a:t>4</a:t>
            </a:r>
            <a:r>
              <a:rPr lang="ja-JP" altLang="en-US" sz="2800" dirty="0">
                <a:solidFill>
                  <a:schemeClr val="bg1"/>
                </a:solidFill>
                <a:latin typeface="+mn-ea"/>
              </a:rPr>
              <a:t>～</a:t>
            </a:r>
            <a:r>
              <a:rPr lang="en-US" altLang="ja-JP" sz="2800" dirty="0">
                <a:solidFill>
                  <a:schemeClr val="bg1"/>
                </a:solidFill>
                <a:latin typeface="+mn-ea"/>
              </a:rPr>
              <a:t>7</a:t>
            </a:r>
            <a:r>
              <a:rPr lang="ja-JP" altLang="en-US" sz="2800" dirty="0">
                <a:solidFill>
                  <a:schemeClr val="bg1"/>
                </a:solidFill>
                <a:latin typeface="+mn-ea"/>
              </a:rPr>
              <a:t>点</a:t>
            </a: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8268657" y="2662223"/>
            <a:ext cx="3792187" cy="26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dirty="0">
                <a:latin typeface="+mn-ea"/>
              </a:rPr>
              <a:t>変状等が著しく、当該宅地に立ち入る場合は、時間、人数を制限するなど十分注意する。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dirty="0">
                <a:latin typeface="+mn-ea"/>
              </a:rPr>
              <a:t>変状が進行していれば避難も必要。</a:t>
            </a: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6252002" y="5844239"/>
            <a:ext cx="1677498" cy="620839"/>
          </a:xfrm>
          <a:prstGeom prst="rect">
            <a:avLst/>
          </a:prstGeom>
          <a:solidFill>
            <a:srgbClr val="00C8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6794800" y="5893048"/>
            <a:ext cx="808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kumimoji="1"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kumimoji="1"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kumimoji="1"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ja-JP" altLang="en-US" sz="2800" dirty="0">
                <a:solidFill>
                  <a:schemeClr val="bg1"/>
                </a:solidFill>
                <a:latin typeface="+mn-ea"/>
              </a:rPr>
              <a:t>中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8472298" y="5952508"/>
            <a:ext cx="1802212" cy="404299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hangingPunct="1">
              <a:defRPr/>
            </a:pPr>
            <a:r>
              <a:rPr lang="ja-JP" altLang="en-US" sz="2400" dirty="0">
                <a:solidFill>
                  <a:schemeClr val="tx1"/>
                </a:solidFill>
                <a:latin typeface="+mn-ea"/>
              </a:rPr>
              <a:t>要注意宅地</a:t>
            </a:r>
          </a:p>
        </p:txBody>
      </p:sp>
      <p:sp>
        <p:nvSpPr>
          <p:cNvPr id="2" name="二等辺三角形 1"/>
          <p:cNvSpPr/>
          <p:nvPr/>
        </p:nvSpPr>
        <p:spPr>
          <a:xfrm rot="10800000">
            <a:off x="6883921" y="5281491"/>
            <a:ext cx="413657" cy="356601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350681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2298</TotalTime>
  <Words>2488</Words>
  <Application>Microsoft Office PowerPoint</Application>
  <PresentationFormat>ワイド画面</PresentationFormat>
  <Paragraphs>1223</Paragraphs>
  <Slides>65</Slides>
  <Notes>64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65</vt:i4>
      </vt:variant>
    </vt:vector>
  </HeadingPairs>
  <TitlesOfParts>
    <vt:vector size="77" baseType="lpstr">
      <vt:lpstr>HGPｺﾞｼｯｸE</vt:lpstr>
      <vt:lpstr>HGSｺﾞｼｯｸE</vt:lpstr>
      <vt:lpstr>ＭＳ Ｐゴシック</vt:lpstr>
      <vt:lpstr>ＭＳ Ｐ明朝</vt:lpstr>
      <vt:lpstr>メイリオ</vt:lpstr>
      <vt:lpstr>Arial</vt:lpstr>
      <vt:lpstr>Calibri</vt:lpstr>
      <vt:lpstr>Century Gothic</vt:lpstr>
      <vt:lpstr>Franklin Gothic Book</vt:lpstr>
      <vt:lpstr>Wingdings</vt:lpstr>
      <vt:lpstr>Wingdings 2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user</dc:creator>
  <cp:lastModifiedBy>user</cp:lastModifiedBy>
  <cp:revision>244</cp:revision>
  <dcterms:created xsi:type="dcterms:W3CDTF">2020-10-11T23:39:56Z</dcterms:created>
  <dcterms:modified xsi:type="dcterms:W3CDTF">2020-10-23T22:04:35Z</dcterms:modified>
</cp:coreProperties>
</file>